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Lst>
  <p:notesMasterIdLst>
    <p:notesMasterId r:id="rId36"/>
  </p:notesMasterIdLst>
  <p:sldIdLst>
    <p:sldId id="256" r:id="rId2"/>
    <p:sldId id="267" r:id="rId3"/>
    <p:sldId id="258" r:id="rId4"/>
    <p:sldId id="305" r:id="rId5"/>
    <p:sldId id="309" r:id="rId6"/>
    <p:sldId id="310" r:id="rId7"/>
    <p:sldId id="311" r:id="rId8"/>
    <p:sldId id="312" r:id="rId9"/>
    <p:sldId id="314" r:id="rId10"/>
    <p:sldId id="313" r:id="rId11"/>
    <p:sldId id="315" r:id="rId12"/>
    <p:sldId id="316" r:id="rId13"/>
    <p:sldId id="307" r:id="rId14"/>
    <p:sldId id="317" r:id="rId15"/>
    <p:sldId id="318" r:id="rId16"/>
    <p:sldId id="319" r:id="rId17"/>
    <p:sldId id="320" r:id="rId18"/>
    <p:sldId id="322" r:id="rId19"/>
    <p:sldId id="321" r:id="rId20"/>
    <p:sldId id="308" r:id="rId21"/>
    <p:sldId id="323" r:id="rId22"/>
    <p:sldId id="324" r:id="rId23"/>
    <p:sldId id="325" r:id="rId24"/>
    <p:sldId id="326" r:id="rId25"/>
    <p:sldId id="327" r:id="rId26"/>
    <p:sldId id="328" r:id="rId27"/>
    <p:sldId id="330" r:id="rId28"/>
    <p:sldId id="331" r:id="rId29"/>
    <p:sldId id="332" r:id="rId30"/>
    <p:sldId id="333" r:id="rId31"/>
    <p:sldId id="304" r:id="rId32"/>
    <p:sldId id="271" r:id="rId33"/>
    <p:sldId id="272" r:id="rId34"/>
    <p:sldId id="263" r:id="rId35"/>
  </p:sldIdLst>
  <p:sldSz cx="12192000" cy="6858000"/>
  <p:notesSz cx="6858000" cy="9144000"/>
  <p:embeddedFontLst>
    <p:embeddedFont>
      <p:font typeface="Lato" panose="020B0604020202020204" charset="0"/>
      <p:regular r:id="rId37"/>
      <p:bold r:id="rId38"/>
      <p:italic r:id="rId39"/>
      <p:boldItalic r:id="rId40"/>
    </p:embeddedFont>
    <p:embeddedFont>
      <p:font typeface="Arial Unicode MS" panose="020B0604020202020204" pitchFamily="34" charset="-128"/>
      <p:regular r:id="rId41"/>
    </p:embeddedFont>
    <p:embeddedFont>
      <p:font typeface="Cambria" panose="02040503050406030204" pitchFamily="18" charset="0"/>
      <p:regular r:id="rId42"/>
      <p:bold r:id="rId43"/>
      <p:italic r:id="rId44"/>
      <p:boldItalic r:id="rId45"/>
    </p:embeddedFont>
    <p:embeddedFont>
      <p:font typeface="Calibri" panose="020F0502020204030204" pitchFamily="34" charset="0"/>
      <p:regular r:id="rId46"/>
      <p:bold r:id="rId47"/>
      <p:italic r:id="rId48"/>
      <p:boldItalic r:id="rId49"/>
    </p:embeddedFont>
    <p:embeddedFont>
      <p:font typeface="JetBrains Mono" panose="02000009000000000000" pitchFamily="49" charset="0"/>
      <p:regular r:id="rId50"/>
      <p:bold r:id="rId51"/>
      <p:italic r:id="rId52"/>
      <p:boldItalic r:id="rId53"/>
    </p:embeddedFont>
    <p:embeddedFont>
      <p:font typeface="Lato Black" panose="020B0604020202020204"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92" autoAdjust="0"/>
    <p:restoredTop sz="87657" autoAdjust="0"/>
  </p:normalViewPr>
  <p:slideViewPr>
    <p:cSldViewPr snapToGrid="0">
      <p:cViewPr varScale="1">
        <p:scale>
          <a:sx n="110" d="100"/>
          <a:sy n="110" d="100"/>
        </p:scale>
        <p:origin x="68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84"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87"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15.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9162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4051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8291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54291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67224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26822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792927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8633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5484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491625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49032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3526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86208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95114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196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21791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44347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85261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43863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0930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47648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8024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51303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899146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1972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6830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60967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85593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hyperlink" Target="https://tranduythanh.com/2023/12/30/bai-22-hien-thi-du-lieu-dang-bang-qtablewidget-part-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tranduythanh.com/2024/01/01/bai-23-xu-ly-du-lieu-dang-bang-qtablewidget-part-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tranduythanh.com/2024/01/02/bai-24-xu-ly-du-lieu-dang-bang-qtablewidget-va-sqlite-database-part-3/"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tranduythanh.com/2024/01/04/bai-25-xu-ly-du-lieu-dang-bang-qtablewidget-va-sqlite-database-part-4/"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dirty="0" err="1">
                <a:solidFill>
                  <a:srgbClr val="002060"/>
                </a:solidFill>
                <a:latin typeface="Times New Roman" panose="02020603050405020304" pitchFamily="18" charset="0"/>
                <a:cs typeface="Times New Roman" panose="02020603050405020304" pitchFamily="18" charset="0"/>
              </a:rPr>
              <a:t>Học</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máy</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trong</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phân</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tích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kinh</a:t>
            </a:r>
            <a:r>
              <a:rPr lang="en-US" sz="3200" dirty="0">
                <a:solidFill>
                  <a:srgbClr val="002060"/>
                </a:solidFill>
                <a:latin typeface="Times New Roman" panose="02020603050405020304" pitchFamily="18" charset="0"/>
                <a:cs typeface="Times New Roman" panose="02020603050405020304" pitchFamily="18" charset="0"/>
              </a:rPr>
              <a:t> </a:t>
            </a:r>
            <a:r>
              <a:rPr lang="en-US" sz="3200" dirty="0" err="1">
                <a:solidFill>
                  <a:srgbClr val="002060"/>
                </a:solidFill>
                <a:latin typeface="Times New Roman" panose="02020603050405020304" pitchFamily="18" charset="0"/>
                <a:cs typeface="Times New Roman" panose="02020603050405020304" pitchFamily="18" charset="0"/>
              </a:rPr>
              <a:t>doanh</a:t>
            </a:r>
            <a:endParaRPr lang="en-US" sz="3200" kern="0" dirty="0">
              <a:solidFill>
                <a:srgbClr val="002060"/>
              </a:solidFill>
              <a:latin typeface="Times New Roman" panose="02020603050405020304" pitchFamily="18" charset="0"/>
              <a:cs typeface="Times New Roman" panose="02020603050405020304" pitchFamily="18" charset="0"/>
            </a:endParaRPr>
          </a:p>
          <a:p>
            <a:pPr>
              <a:defRPr/>
            </a:pPr>
            <a:r>
              <a:rPr lang="en-US" sz="3200" b="0" u="sng" kern="0" dirty="0" err="1">
                <a:solidFill>
                  <a:srgbClr val="002060"/>
                </a:solidFill>
                <a:latin typeface="Times New Roman" panose="02020603050405020304" pitchFamily="18" charset="0"/>
                <a:cs typeface="Times New Roman" panose="02020603050405020304" pitchFamily="18" charset="0"/>
              </a:rPr>
              <a:t>Bài</a:t>
            </a:r>
            <a:r>
              <a:rPr lang="en-US" sz="3200" b="0" u="sng" kern="0" dirty="0">
                <a:solidFill>
                  <a:srgbClr val="002060"/>
                </a:solidFill>
                <a:latin typeface="Times New Roman" panose="02020603050405020304" pitchFamily="18" charset="0"/>
                <a:cs typeface="Times New Roman" panose="02020603050405020304" pitchFamily="18" charset="0"/>
              </a:rPr>
              <a:t> </a:t>
            </a:r>
            <a:r>
              <a:rPr lang="en-US" sz="3200" b="0" u="sng" kern="0" dirty="0" err="1">
                <a:solidFill>
                  <a:srgbClr val="002060"/>
                </a:solidFill>
                <a:latin typeface="Times New Roman" panose="02020603050405020304" pitchFamily="18" charset="0"/>
                <a:cs typeface="Times New Roman" panose="02020603050405020304" pitchFamily="18" charset="0"/>
              </a:rPr>
              <a:t>Học</a:t>
            </a:r>
            <a:endParaRPr lang="en-US" sz="3200" b="0" u="sng" kern="0" dirty="0">
              <a:solidFill>
                <a:srgbClr val="002060"/>
              </a:solidFill>
              <a:latin typeface="Times New Roman" panose="02020603050405020304" pitchFamily="18" charset="0"/>
              <a:cs typeface="Times New Roman" panose="02020603050405020304" pitchFamily="18" charset="0"/>
            </a:endParaRPr>
          </a:p>
          <a:p>
            <a:pPr>
              <a:defRPr/>
            </a:pPr>
            <a:r>
              <a:rPr lang="vi-VN" sz="3200" b="0" dirty="0">
                <a:solidFill>
                  <a:srgbClr val="002060"/>
                </a:solidFill>
                <a:latin typeface="Times New Roman" panose="02020603050405020304" pitchFamily="18" charset="0"/>
                <a:cs typeface="Times New Roman" panose="02020603050405020304" pitchFamily="18" charset="0"/>
              </a:rPr>
              <a:t>Widgets </a:t>
            </a:r>
            <a:r>
              <a:rPr lang="en-US" sz="3200" b="0" dirty="0" err="1">
                <a:solidFill>
                  <a:srgbClr val="002060"/>
                </a:solidFill>
                <a:latin typeface="Times New Roman" panose="02020603050405020304" pitchFamily="18" charset="0"/>
                <a:cs typeface="Times New Roman" panose="02020603050405020304" pitchFamily="18" charset="0"/>
              </a:rPr>
              <a:t>nâng</a:t>
            </a:r>
            <a:r>
              <a:rPr lang="en-US" sz="3200" b="0" dirty="0">
                <a:solidFill>
                  <a:srgbClr val="002060"/>
                </a:solidFill>
                <a:latin typeface="Times New Roman" panose="02020603050405020304" pitchFamily="18" charset="0"/>
                <a:cs typeface="Times New Roman" panose="02020603050405020304" pitchFamily="18" charset="0"/>
              </a:rPr>
              <a:t> </a:t>
            </a:r>
            <a:r>
              <a:rPr lang="en-US" sz="3200" b="0" dirty="0" err="1">
                <a:solidFill>
                  <a:srgbClr val="002060"/>
                </a:solidFill>
                <a:latin typeface="Times New Roman" panose="02020603050405020304" pitchFamily="18" charset="0"/>
                <a:cs typeface="Times New Roman" panose="02020603050405020304" pitchFamily="18" charset="0"/>
              </a:rPr>
              <a:t>cao</a:t>
            </a:r>
            <a:endParaRPr lang="en-US" sz="3200" b="0" dirty="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5.6.1. Cách sử dụng QTableWidget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6146" name="Picture 2">
            <a:extLst>
              <a:ext uri="{FF2B5EF4-FFF2-40B4-BE49-F238E27FC236}">
                <a16:creationId xmlns:a16="http://schemas.microsoft.com/office/drawing/2014/main" id="{9B3F68E2-0B34-ED40-22A0-C93C6933F9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051" y="902121"/>
            <a:ext cx="7651749" cy="5395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199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5.6.1. Cách sử dụng QTableWidget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7170" name="Picture 2">
            <a:extLst>
              <a:ext uri="{FF2B5EF4-FFF2-40B4-BE49-F238E27FC236}">
                <a16:creationId xmlns:a16="http://schemas.microsoft.com/office/drawing/2014/main" id="{D7DC39C1-1177-C9F8-7775-66397B3A6B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501" y="821802"/>
            <a:ext cx="7607299" cy="5363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478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5.6.1. Cách sử dụng QTableWidget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194" name="Picture 2">
            <a:extLst>
              <a:ext uri="{FF2B5EF4-FFF2-40B4-BE49-F238E27FC236}">
                <a16:creationId xmlns:a16="http://schemas.microsoft.com/office/drawing/2014/main" id="{6AE65854-CD62-6951-DE1F-D3A09BBF4B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950" y="821802"/>
            <a:ext cx="9512300" cy="460752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C0DA638-99B0-CA6C-8D90-FFB8C74D3D06}"/>
              </a:ext>
            </a:extLst>
          </p:cNvPr>
          <p:cNvSpPr txBox="1"/>
          <p:nvPr/>
        </p:nvSpPr>
        <p:spPr>
          <a:xfrm>
            <a:off x="480910" y="5494649"/>
            <a:ext cx="11711090" cy="830997"/>
          </a:xfrm>
          <a:prstGeom prst="rect">
            <a:avLst/>
          </a:prstGeom>
          <a:noFill/>
        </p:spPr>
        <p:txBody>
          <a:bodyPr wrap="square">
            <a:spAutoFit/>
          </a:bodyPr>
          <a:lstStyle/>
          <a:p>
            <a:r>
              <a:rPr lang="en-US" sz="2400" b="1" u="sng">
                <a:latin typeface="Times New Roman" panose="02020603050405020304" pitchFamily="18" charset="0"/>
                <a:cs typeface="Times New Roman" panose="02020603050405020304" pitchFamily="18" charset="0"/>
              </a:rPr>
              <a:t>Hướng dẫn chi tiết:</a:t>
            </a:r>
          </a:p>
          <a:p>
            <a:r>
              <a:rPr lang="en-US" sz="2400">
                <a:latin typeface="Times New Roman" panose="02020603050405020304" pitchFamily="18" charset="0"/>
                <a:cs typeface="Times New Roman" panose="02020603050405020304" pitchFamily="18" charset="0"/>
                <a:hlinkClick r:id="rId4"/>
              </a:rPr>
              <a:t>https://tranduythanh.com/2023/12/30/bai-22-hien-thi-du-lieu-dang-bang-qtablewidget-part-1</a:t>
            </a:r>
            <a:r>
              <a:rPr lang="en-US" sz="240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3180818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5.6.3. QTableWidget và dữ liệu </a:t>
              </a:r>
              <a:r>
                <a:rPr lang="en-US" sz="2800">
                  <a:latin typeface="Cambria" panose="02040503050406030204" pitchFamily="18" charset="0"/>
                </a:rPr>
                <a:t>OOP</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026" name="Picture 2" descr="https://tranduythanh.com/wp-content/uploads/2024/01/QtDesigner-28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837" y="927340"/>
            <a:ext cx="4685578" cy="525178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80910" y="927340"/>
            <a:ext cx="6359152" cy="4524315"/>
          </a:xfrm>
          <a:prstGeom prst="rect">
            <a:avLst/>
          </a:prstGeom>
        </p:spPr>
        <p:txBody>
          <a:bodyPr wrap="square">
            <a:spAutoFit/>
          </a:bodyPr>
          <a:lstStyle/>
          <a:p>
            <a:pPr algn="just">
              <a:buFont typeface="Arial" panose="020B0604020202020204" pitchFamily="34" charset="0"/>
              <a:buChar char="•"/>
            </a:pPr>
            <a:r>
              <a:rPr lang="vi-VN" sz="2400">
                <a:solidFill>
                  <a:srgbClr val="1A1A1A"/>
                </a:solidFill>
                <a:latin typeface="+mj-lt"/>
              </a:rPr>
              <a:t>Mô hình hóa hướng đối tượng trong Python</a:t>
            </a:r>
          </a:p>
          <a:p>
            <a:pPr algn="just">
              <a:buFont typeface="Arial" panose="020B0604020202020204" pitchFamily="34" charset="0"/>
              <a:buChar char="•"/>
            </a:pPr>
            <a:r>
              <a:rPr lang="vi-VN" sz="2400">
                <a:solidFill>
                  <a:srgbClr val="1A1A1A"/>
                </a:solidFill>
                <a:latin typeface="+mj-lt"/>
              </a:rPr>
              <a:t>Chức năng thêm, sửa, xóa dữ liệu</a:t>
            </a:r>
          </a:p>
          <a:p>
            <a:pPr algn="just">
              <a:buFont typeface="Arial" panose="020B0604020202020204" pitchFamily="34" charset="0"/>
              <a:buChar char="•"/>
            </a:pPr>
            <a:r>
              <a:rPr lang="vi-VN" sz="2400">
                <a:solidFill>
                  <a:srgbClr val="1A1A1A"/>
                </a:solidFill>
                <a:latin typeface="+mj-lt"/>
              </a:rPr>
              <a:t>Chức năng hiển thị dữ liệu, những Sản phẩm nào có giá &lt;10 triệu thì tô nền vàng chữ đỏ.</a:t>
            </a:r>
          </a:p>
          <a:p>
            <a:pPr algn="just">
              <a:buFont typeface="Arial" panose="020B0604020202020204" pitchFamily="34" charset="0"/>
              <a:buChar char="•"/>
            </a:pPr>
            <a:r>
              <a:rPr lang="vi-VN" sz="2400">
                <a:solidFill>
                  <a:srgbClr val="1A1A1A"/>
                </a:solidFill>
                <a:latin typeface="+mj-lt"/>
              </a:rPr>
              <a:t>Chức năng lưu dữ liệu từ QTableWidget xuống JSON</a:t>
            </a:r>
          </a:p>
          <a:p>
            <a:pPr algn="just">
              <a:buFont typeface="Arial" panose="020B0604020202020204" pitchFamily="34" charset="0"/>
              <a:buChar char="•"/>
            </a:pPr>
            <a:r>
              <a:rPr lang="vi-VN" sz="2400">
                <a:solidFill>
                  <a:srgbClr val="1A1A1A"/>
                </a:solidFill>
                <a:latin typeface="+mj-lt"/>
              </a:rPr>
              <a:t>Chức năng đọc dữ liệu từ JSON lên QTableWidget</a:t>
            </a:r>
          </a:p>
          <a:p>
            <a:pPr algn="just">
              <a:buFont typeface="Arial" panose="020B0604020202020204" pitchFamily="34" charset="0"/>
              <a:buChar char="•"/>
            </a:pPr>
            <a:r>
              <a:rPr lang="vi-VN" sz="2400">
                <a:solidFill>
                  <a:srgbClr val="1A1A1A"/>
                </a:solidFill>
                <a:latin typeface="+mj-lt"/>
              </a:rPr>
              <a:t>Chức năng xử lý sự kiện người dùng chọn các Item trên QTableWidget</a:t>
            </a:r>
          </a:p>
          <a:p>
            <a:pPr algn="just">
              <a:buFont typeface="Arial" panose="020B0604020202020204" pitchFamily="34" charset="0"/>
              <a:buChar char="•"/>
            </a:pPr>
            <a:r>
              <a:rPr lang="vi-VN" sz="2400">
                <a:solidFill>
                  <a:srgbClr val="1A1A1A"/>
                </a:solidFill>
                <a:latin typeface="+mj-lt"/>
              </a:rPr>
              <a:t>Cũng như cách dùng QMessageBox để điều hướng các lựa chọn của người dùng.</a:t>
            </a:r>
          </a:p>
        </p:txBody>
      </p:sp>
    </p:spTree>
    <p:extLst>
      <p:ext uri="{BB962C8B-B14F-4D97-AF65-F5344CB8AC3E}">
        <p14:creationId xmlns:p14="http://schemas.microsoft.com/office/powerpoint/2010/main" val="3283669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5.6.3. QTableWidget và dữ liệu </a:t>
              </a:r>
              <a:r>
                <a:rPr lang="en-US" sz="2800">
                  <a:latin typeface="Cambria" panose="02040503050406030204" pitchFamily="18" charset="0"/>
                </a:rPr>
                <a:t>OOP</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a:extLst>
              <a:ext uri="{FF2B5EF4-FFF2-40B4-BE49-F238E27FC236}">
                <a16:creationId xmlns:a16="http://schemas.microsoft.com/office/drawing/2014/main" id="{3C218959-F343-97AB-0298-1C84020F1C15}"/>
              </a:ext>
            </a:extLst>
          </p:cNvPr>
          <p:cNvSpPr>
            <a:spLocks noChangeArrowheads="1"/>
          </p:cNvSpPr>
          <p:nvPr/>
        </p:nvSpPr>
        <p:spPr bwMode="auto">
          <a:xfrm>
            <a:off x="432857" y="1014079"/>
            <a:ext cx="10142520" cy="2677656"/>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class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Product: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def </a:t>
            </a:r>
            <a:r>
              <a:rPr kumimoji="0" lang="en-US" altLang="en-US" sz="2400" b="0" i="0" u="none" strike="noStrike" cap="none" normalizeH="0" baseline="0">
                <a:ln>
                  <a:noFill/>
                </a:ln>
                <a:solidFill>
                  <a:srgbClr val="B200B2"/>
                </a:solidFill>
                <a:effectLst/>
                <a:latin typeface="Arial Unicode MS" panose="020B0604020202020204" pitchFamily="34" charset="-128"/>
                <a:ea typeface="JetBrains Mono"/>
              </a:rPr>
              <a:t>__init__</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,ProductId,ProductName,Price):</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.ProductId=ProductId</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.ProductName=ProductName</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.Price=Price</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def </a:t>
            </a:r>
            <a:r>
              <a:rPr kumimoji="0" lang="en-US" altLang="en-US" sz="2400" b="0" i="0" u="none" strike="noStrike" cap="none" normalizeH="0" baseline="0">
                <a:ln>
                  <a:noFill/>
                </a:ln>
                <a:solidFill>
                  <a:srgbClr val="B200B2"/>
                </a:solidFill>
                <a:effectLst/>
                <a:latin typeface="Arial Unicode MS" panose="020B0604020202020204" pitchFamily="34" charset="-128"/>
                <a:ea typeface="JetBrains Mono"/>
              </a:rPr>
              <a:t>__str__</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return </a:t>
            </a: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str</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.ProductId) +</a:t>
            </a:r>
            <a:r>
              <a:rPr kumimoji="0" lang="en-US" altLang="en-US" sz="2400" b="1" i="0" u="none" strike="noStrike" cap="none" normalizeH="0" baseline="0">
                <a:ln>
                  <a:noFill/>
                </a:ln>
                <a:solidFill>
                  <a:srgbClr val="008000"/>
                </a:solidFill>
                <a:effectLst/>
                <a:latin typeface="Arial Unicode MS" panose="020B0604020202020204" pitchFamily="34" charset="-128"/>
                <a:ea typeface="JetBrains Mono"/>
              </a:rPr>
              <a:t>" -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.ProductName +</a:t>
            </a:r>
            <a:r>
              <a:rPr kumimoji="0" lang="en-US" altLang="en-US" sz="2400" b="1" i="0" u="none" strike="noStrike" cap="none" normalizeH="0" baseline="0">
                <a:ln>
                  <a:noFill/>
                </a:ln>
                <a:solidFill>
                  <a:srgbClr val="008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str</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.Price)</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166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5.6.3. QTableWidget và dữ liệu </a:t>
              </a:r>
              <a:r>
                <a:rPr lang="en-US" sz="2800">
                  <a:latin typeface="Cambria" panose="02040503050406030204" pitchFamily="18" charset="0"/>
                </a:rPr>
                <a:t>OOP</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1">
            <a:extLst>
              <a:ext uri="{FF2B5EF4-FFF2-40B4-BE49-F238E27FC236}">
                <a16:creationId xmlns:a16="http://schemas.microsoft.com/office/drawing/2014/main" id="{153BECF5-7028-C079-28EC-F7F47709A819}"/>
              </a:ext>
            </a:extLst>
          </p:cNvPr>
          <p:cNvSpPr>
            <a:spLocks noChangeArrowheads="1"/>
          </p:cNvSpPr>
          <p:nvPr/>
        </p:nvSpPr>
        <p:spPr bwMode="auto">
          <a:xfrm>
            <a:off x="480910" y="731640"/>
            <a:ext cx="9466053" cy="5632311"/>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a:ln>
                  <a:noFill/>
                </a:ln>
                <a:solidFill>
                  <a:srgbClr val="000080"/>
                </a:solidFill>
                <a:effectLst/>
                <a:latin typeface="Arial Unicode MS" panose="020B0604020202020204" pitchFamily="34" charset="-128"/>
                <a:ea typeface="JetBrains Mono"/>
              </a:rPr>
              <a:t>class </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FileFactory:</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t>#path: path to serialize array of product</a:t>
            </a:r>
            <a:b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br>
            <a: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t>    #arrData: array of Product</a:t>
            </a:r>
            <a:b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br>
            <a: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t>    </a:t>
            </a:r>
            <a:r>
              <a:rPr kumimoji="0" lang="en-US" altLang="en-US" sz="2000" b="1" i="0" u="none" strike="noStrike" cap="none" normalizeH="0" baseline="0">
                <a:ln>
                  <a:noFill/>
                </a:ln>
                <a:solidFill>
                  <a:srgbClr val="000080"/>
                </a:solidFill>
                <a:effectLst/>
                <a:latin typeface="Arial Unicode MS" panose="020B0604020202020204" pitchFamily="34" charset="-128"/>
                <a:ea typeface="JetBrains Mono"/>
              </a:rPr>
              <a:t>def </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writeData(</a:t>
            </a:r>
            <a:r>
              <a:rPr kumimoji="0" lang="en-US" altLang="en-US" sz="20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,path,arrData):</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jsonString = json.dumps([item.</a:t>
            </a:r>
            <a:r>
              <a:rPr kumimoji="0" lang="en-US" altLang="en-US" sz="2000" b="0" i="0" u="none" strike="noStrike" cap="none" normalizeH="0" baseline="0">
                <a:ln>
                  <a:noFill/>
                </a:ln>
                <a:solidFill>
                  <a:srgbClr val="B200B2"/>
                </a:solidFill>
                <a:effectLst/>
                <a:latin typeface="Arial Unicode MS" panose="020B0604020202020204" pitchFamily="34" charset="-128"/>
                <a:ea typeface="JetBrains Mono"/>
              </a:rPr>
              <a:t>__dict__ </a:t>
            </a:r>
            <a:r>
              <a:rPr kumimoji="0" lang="en-US" altLang="en-US" sz="2000" b="1" i="0" u="none" strike="noStrike" cap="none" normalizeH="0" baseline="0">
                <a:ln>
                  <a:noFill/>
                </a:ln>
                <a:solidFill>
                  <a:srgbClr val="000080"/>
                </a:solidFill>
                <a:effectLst/>
                <a:latin typeface="Arial Unicode MS" panose="020B0604020202020204" pitchFamily="34" charset="-128"/>
                <a:ea typeface="JetBrains Mono"/>
              </a:rPr>
              <a:t>for </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item </a:t>
            </a:r>
            <a:r>
              <a:rPr kumimoji="0" lang="en-US" altLang="en-US" sz="2000" b="1" i="0" u="none" strike="noStrike" cap="none" normalizeH="0" baseline="0">
                <a:ln>
                  <a:noFill/>
                </a:ln>
                <a:solidFill>
                  <a:srgbClr val="000080"/>
                </a:solidFill>
                <a:effectLst/>
                <a:latin typeface="Arial Unicode MS" panose="020B0604020202020204" pitchFamily="34" charset="-128"/>
                <a:ea typeface="JetBrains Mono"/>
              </a:rPr>
              <a:t>in </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arrData],</a:t>
            </a:r>
            <a:r>
              <a:rPr kumimoji="0" lang="en-US" altLang="en-US" sz="2000" b="0" i="0" u="none" strike="noStrike" cap="none" normalizeH="0" baseline="0">
                <a:ln>
                  <a:noFill/>
                </a:ln>
                <a:solidFill>
                  <a:srgbClr val="660099"/>
                </a:solidFill>
                <a:effectLst/>
                <a:latin typeface="Arial Unicode MS" panose="020B0604020202020204" pitchFamily="34" charset="-128"/>
                <a:ea typeface="JetBrains Mono"/>
              </a:rPr>
              <a:t>default</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000" b="0" i="0" u="none" strike="noStrike" cap="none" normalizeH="0" baseline="0">
                <a:ln>
                  <a:noFill/>
                </a:ln>
                <a:solidFill>
                  <a:srgbClr val="000080"/>
                </a:solidFill>
                <a:effectLst/>
                <a:latin typeface="Arial Unicode MS" panose="020B0604020202020204" pitchFamily="34" charset="-128"/>
                <a:ea typeface="JetBrains Mono"/>
              </a:rPr>
              <a:t>str</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jsonFile = </a:t>
            </a:r>
            <a:r>
              <a:rPr kumimoji="0" lang="en-US" altLang="en-US" sz="2000" b="0" i="0" u="none" strike="noStrike" cap="none" normalizeH="0" baseline="0">
                <a:ln>
                  <a:noFill/>
                </a:ln>
                <a:solidFill>
                  <a:srgbClr val="000080"/>
                </a:solidFill>
                <a:effectLst/>
                <a:latin typeface="Arial Unicode MS" panose="020B0604020202020204" pitchFamily="34" charset="-128"/>
                <a:ea typeface="JetBrains Mono"/>
              </a:rPr>
              <a:t>open</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(path, </a:t>
            </a:r>
            <a:r>
              <a:rPr kumimoji="0" lang="en-US" altLang="en-US" sz="2000" b="1" i="0" u="none" strike="noStrike" cap="none" normalizeH="0" baseline="0">
                <a:ln>
                  <a:noFill/>
                </a:ln>
                <a:solidFill>
                  <a:srgbClr val="008000"/>
                </a:solidFill>
                <a:effectLst/>
                <a:latin typeface="Arial Unicode MS" panose="020B0604020202020204" pitchFamily="34" charset="-128"/>
                <a:ea typeface="JetBrains Mono"/>
              </a:rPr>
              <a:t>"w"</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jsonFile.write(jsonString)</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jsonFile.close()</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t>#path: path to deserialize array of Product</a:t>
            </a:r>
            <a:b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br>
            <a: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t>    #ClassName: Product</a:t>
            </a:r>
            <a:b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br>
            <a: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t>    </a:t>
            </a:r>
            <a:r>
              <a:rPr kumimoji="0" lang="en-US" altLang="en-US" sz="2000" b="1" i="0" u="none" strike="noStrike" cap="none" normalizeH="0" baseline="0">
                <a:ln>
                  <a:noFill/>
                </a:ln>
                <a:solidFill>
                  <a:srgbClr val="000080"/>
                </a:solidFill>
                <a:effectLst/>
                <a:latin typeface="Arial Unicode MS" panose="020B0604020202020204" pitchFamily="34" charset="-128"/>
                <a:ea typeface="JetBrains Mono"/>
              </a:rPr>
              <a:t>def </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readData(</a:t>
            </a:r>
            <a:r>
              <a:rPr kumimoji="0" lang="en-US" altLang="en-US" sz="20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,path,ClassName):</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000" b="1" i="0" u="none" strike="noStrike" cap="none" normalizeH="0" baseline="0">
                <a:ln>
                  <a:noFill/>
                </a:ln>
                <a:solidFill>
                  <a:srgbClr val="000080"/>
                </a:solidFill>
                <a:effectLst/>
                <a:latin typeface="Arial Unicode MS" panose="020B0604020202020204" pitchFamily="34" charset="-128"/>
                <a:ea typeface="JetBrains Mono"/>
              </a:rPr>
              <a:t>if </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os.path.isfile(path) == </a:t>
            </a:r>
            <a:r>
              <a:rPr kumimoji="0" lang="en-US" altLang="en-US" sz="2000" b="1" i="0" u="none" strike="noStrike" cap="none" normalizeH="0" baseline="0">
                <a:ln>
                  <a:noFill/>
                </a:ln>
                <a:solidFill>
                  <a:srgbClr val="000080"/>
                </a:solidFill>
                <a:effectLst/>
                <a:latin typeface="Arial Unicode MS" panose="020B0604020202020204" pitchFamily="34" charset="-128"/>
                <a:ea typeface="JetBrains Mono"/>
              </a:rPr>
              <a:t>False</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000" b="1" i="0" u="none" strike="noStrike" cap="none" normalizeH="0" baseline="0">
                <a:ln>
                  <a:noFill/>
                </a:ln>
                <a:solidFill>
                  <a:srgbClr val="000080"/>
                </a:solidFill>
                <a:effectLst/>
                <a:latin typeface="Arial Unicode MS" panose="020B0604020202020204" pitchFamily="34" charset="-128"/>
                <a:ea typeface="JetBrains Mono"/>
              </a:rPr>
              <a:t>return </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file = </a:t>
            </a:r>
            <a:r>
              <a:rPr kumimoji="0" lang="en-US" altLang="en-US" sz="2000" b="0" i="0" u="none" strike="noStrike" cap="none" normalizeH="0" baseline="0">
                <a:ln>
                  <a:noFill/>
                </a:ln>
                <a:solidFill>
                  <a:srgbClr val="000080"/>
                </a:solidFill>
                <a:effectLst/>
                <a:latin typeface="Arial Unicode MS" panose="020B0604020202020204" pitchFamily="34" charset="-128"/>
                <a:ea typeface="JetBrains Mono"/>
              </a:rPr>
              <a:t>open</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(path, </a:t>
            </a:r>
            <a:r>
              <a:rPr kumimoji="0" lang="en-US" altLang="en-US" sz="2000" b="1" i="0" u="none" strike="noStrike" cap="none" normalizeH="0" baseline="0">
                <a:ln>
                  <a:noFill/>
                </a:ln>
                <a:solidFill>
                  <a:srgbClr val="008000"/>
                </a:solidFill>
                <a:effectLst/>
                <a:latin typeface="Arial Unicode MS" panose="020B0604020202020204" pitchFamily="34" charset="-128"/>
                <a:ea typeface="JetBrains Mono"/>
              </a:rPr>
              <a:t>"r"</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t># Reading from file</a:t>
            </a:r>
            <a:b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br>
            <a:r>
              <a:rPr kumimoji="0" lang="en-US" altLang="en-US" sz="2000" b="0" i="1" u="none" strike="noStrike" cap="none" normalizeH="0" baseline="0">
                <a:ln>
                  <a:noFill/>
                </a:ln>
                <a:solidFill>
                  <a:srgbClr val="808080"/>
                </a:solidFill>
                <a:effectLst/>
                <a:latin typeface="Arial Unicode MS" panose="020B0604020202020204" pitchFamily="34" charset="-128"/>
                <a:ea typeface="JetBrains Mono"/>
              </a:rPr>
              <a:t>        </a:t>
            </a:r>
            <a:r>
              <a:rPr kumimoji="0" lang="en-US" altLang="en-US" sz="20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.arrData = json.loads(file.read(), </a:t>
            </a:r>
            <a:r>
              <a:rPr kumimoji="0" lang="en-US" altLang="en-US" sz="2000" b="0" i="0" u="none" strike="noStrike" cap="none" normalizeH="0" baseline="0">
                <a:ln>
                  <a:noFill/>
                </a:ln>
                <a:solidFill>
                  <a:srgbClr val="660099"/>
                </a:solidFill>
                <a:effectLst/>
                <a:latin typeface="Arial Unicode MS" panose="020B0604020202020204" pitchFamily="34" charset="-128"/>
                <a:ea typeface="JetBrains Mono"/>
              </a:rPr>
              <a:t>object_hook</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000" b="1" i="0" u="none" strike="noStrike" cap="none" normalizeH="0" baseline="0">
                <a:ln>
                  <a:noFill/>
                </a:ln>
                <a:solidFill>
                  <a:srgbClr val="000080"/>
                </a:solidFill>
                <a:effectLst/>
                <a:latin typeface="Arial Unicode MS" panose="020B0604020202020204" pitchFamily="34" charset="-128"/>
                <a:ea typeface="JetBrains Mono"/>
              </a:rPr>
              <a:t>lambda </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d: ClassName(**d))</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file.close()</a:t>
            </a:r>
            <a:b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000" b="1" i="0" u="none" strike="noStrike" cap="none" normalizeH="0" baseline="0">
                <a:ln>
                  <a:noFill/>
                </a:ln>
                <a:solidFill>
                  <a:srgbClr val="000080"/>
                </a:solidFill>
                <a:effectLst/>
                <a:latin typeface="Arial Unicode MS" panose="020B0604020202020204" pitchFamily="34" charset="-128"/>
                <a:ea typeface="JetBrains Mono"/>
              </a:rPr>
              <a:t>return </a:t>
            </a:r>
            <a:r>
              <a:rPr kumimoji="0" lang="en-US" altLang="en-US" sz="2000" b="0" i="0" u="none" strike="noStrike" cap="none" normalizeH="0" baseline="0">
                <a:ln>
                  <a:noFill/>
                </a:ln>
                <a:solidFill>
                  <a:srgbClr val="94558D"/>
                </a:solidFill>
                <a:effectLst/>
                <a:latin typeface="Arial Unicode MS" panose="020B0604020202020204" pitchFamily="34" charset="-128"/>
                <a:ea typeface="JetBrains Mono"/>
              </a:rPr>
              <a:t>self</a:t>
            </a:r>
            <a:r>
              <a:rPr kumimoji="0" lang="en-US" altLang="en-US" sz="2000" b="0" i="0" u="none" strike="noStrike" cap="none" normalizeH="0" baseline="0">
                <a:ln>
                  <a:noFill/>
                </a:ln>
                <a:solidFill>
                  <a:srgbClr val="000000"/>
                </a:solidFill>
                <a:effectLst/>
                <a:latin typeface="Arial Unicode MS" panose="020B0604020202020204" pitchFamily="34" charset="-128"/>
                <a:ea typeface="JetBrains Mono"/>
              </a:rPr>
              <a:t>.arrData</a:t>
            </a:r>
            <a:endParaRPr kumimoji="0" lang="en-US" altLang="en-US" sz="20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73516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5.6.3. QTableWidget và dữ liệu </a:t>
              </a:r>
              <a:r>
                <a:rPr lang="en-US" sz="2800">
                  <a:latin typeface="Cambria" panose="02040503050406030204" pitchFamily="18" charset="0"/>
                </a:rPr>
                <a:t>OOP</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1">
            <a:extLst>
              <a:ext uri="{FF2B5EF4-FFF2-40B4-BE49-F238E27FC236}">
                <a16:creationId xmlns:a16="http://schemas.microsoft.com/office/drawing/2014/main" id="{A9A3D14C-5810-0FF8-A029-8C17F14D3709}"/>
              </a:ext>
            </a:extLst>
          </p:cNvPr>
          <p:cNvSpPr>
            <a:spLocks noChangeArrowheads="1"/>
          </p:cNvSpPr>
          <p:nvPr/>
        </p:nvSpPr>
        <p:spPr bwMode="auto">
          <a:xfrm>
            <a:off x="859630" y="1396796"/>
            <a:ext cx="10472739" cy="492885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#create </a:t>
            </a:r>
            <a:r>
              <a:rPr kumimoji="0" lang="en-US" altLang="en-US" sz="2400" b="1"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product</a:t>
            </a: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 object</a:t>
            </a:r>
          </a:p>
          <a:p>
            <a:pPr marL="0" marR="0" lvl="0" indent="0" algn="l" defTabSz="914400" rtl="0" eaLnBrk="0" fontAlgn="base" latinLnBrk="0" hangingPunct="0">
              <a:lnSpc>
                <a:spcPct val="12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row = self.tableWidgetProduct.rowCount()</a:t>
            </a:r>
            <a:b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b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self.tableWidgetProduct.insertRow(row)</a:t>
            </a:r>
            <a:b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b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self.tableWidgetProduct.setItem(row,</a:t>
            </a:r>
            <a:r>
              <a:rPr kumimoji="0" lang="en-US" altLang="en-US" sz="2400" b="0" i="0" u="none" strike="noStrike" cap="none" normalizeH="0" baseline="0">
                <a:ln>
                  <a:noFill/>
                </a:ln>
                <a:solidFill>
                  <a:srgbClr val="0000FF"/>
                </a:solidFill>
                <a:effectLst/>
                <a:latin typeface="Times New Roman" panose="02020603050405020304" pitchFamily="18" charset="0"/>
                <a:ea typeface="JetBrains Mono"/>
                <a:cs typeface="Times New Roman" panose="02020603050405020304" pitchFamily="18" charset="0"/>
              </a:rPr>
              <a:t>0</a:t>
            </a: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,QTableWidgetItem(</a:t>
            </a:r>
            <a:r>
              <a:rPr kumimoji="0" lang="en-US" altLang="en-US" sz="2400" b="0" i="0" u="none" strike="noStrike" cap="none" normalizeH="0" baseline="0">
                <a:ln>
                  <a:noFill/>
                </a:ln>
                <a:solidFill>
                  <a:srgbClr val="000080"/>
                </a:solidFill>
                <a:effectLst/>
                <a:latin typeface="Times New Roman" panose="02020603050405020304" pitchFamily="18" charset="0"/>
                <a:ea typeface="JetBrains Mono"/>
                <a:cs typeface="Times New Roman" panose="02020603050405020304" pitchFamily="18" charset="0"/>
              </a:rPr>
              <a:t>str</a:t>
            </a: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(product.ProductId)))</a:t>
            </a:r>
            <a:b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b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self.tableWidgetProduct.setItem(row,</a:t>
            </a:r>
            <a:r>
              <a:rPr kumimoji="0" lang="en-US" altLang="en-US" sz="2400" b="0" i="0" u="none" strike="noStrike" cap="none" normalizeH="0" baseline="0">
                <a:ln>
                  <a:noFill/>
                </a:ln>
                <a:solidFill>
                  <a:srgbClr val="0000FF"/>
                </a:solidFill>
                <a:effectLst/>
                <a:latin typeface="Times New Roman" panose="02020603050405020304" pitchFamily="18" charset="0"/>
                <a:ea typeface="JetBrains Mono"/>
                <a:cs typeface="Times New Roman" panose="02020603050405020304" pitchFamily="18" charset="0"/>
              </a:rPr>
              <a:t>1</a:t>
            </a: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,QTableWidgetItem(product.ProductName))</a:t>
            </a:r>
            <a:b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b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itemPrice=QTableWidgetItem()</a:t>
            </a:r>
            <a:b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b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itemPrice.setText(</a:t>
            </a:r>
            <a:r>
              <a:rPr kumimoji="0" lang="en-US" altLang="en-US" sz="2400" b="0" i="0" u="none" strike="noStrike" cap="none" normalizeH="0" baseline="0">
                <a:ln>
                  <a:noFill/>
                </a:ln>
                <a:solidFill>
                  <a:srgbClr val="000080"/>
                </a:solidFill>
                <a:effectLst/>
                <a:latin typeface="Times New Roman" panose="02020603050405020304" pitchFamily="18" charset="0"/>
                <a:ea typeface="JetBrains Mono"/>
                <a:cs typeface="Times New Roman" panose="02020603050405020304" pitchFamily="18" charset="0"/>
              </a:rPr>
              <a:t>str</a:t>
            </a: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(product.Price))</a:t>
            </a:r>
            <a:b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br>
            <a:r>
              <a:rPr kumimoji="0" lang="en-US" altLang="en-US" sz="2400" b="1" i="0" u="none" strike="noStrike" cap="none" normalizeH="0" baseline="0">
                <a:ln>
                  <a:noFill/>
                </a:ln>
                <a:solidFill>
                  <a:srgbClr val="000080"/>
                </a:solidFill>
                <a:effectLst/>
                <a:latin typeface="Times New Roman" panose="02020603050405020304" pitchFamily="18" charset="0"/>
                <a:ea typeface="JetBrains Mono"/>
                <a:cs typeface="Times New Roman" panose="02020603050405020304" pitchFamily="18" charset="0"/>
              </a:rPr>
              <a:t>if </a:t>
            </a: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product.Price&lt;</a:t>
            </a:r>
            <a:r>
              <a:rPr kumimoji="0" lang="en-US" altLang="en-US" sz="2400" b="0" i="0" u="none" strike="noStrike" cap="none" normalizeH="0" baseline="0">
                <a:ln>
                  <a:noFill/>
                </a:ln>
                <a:solidFill>
                  <a:srgbClr val="0000FF"/>
                </a:solidFill>
                <a:effectLst/>
                <a:latin typeface="Times New Roman" panose="02020603050405020304" pitchFamily="18" charset="0"/>
                <a:ea typeface="JetBrains Mono"/>
                <a:cs typeface="Times New Roman" panose="02020603050405020304" pitchFamily="18" charset="0"/>
              </a:rPr>
              <a:t>10000000</a:t>
            </a: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a:t>
            </a:r>
            <a:b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b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    itemPrice.setForeground(Qt.GlobalColor.red)</a:t>
            </a:r>
            <a:b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b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    itemPrice.setBackground(Qt.GlobalColor.yellow)</a:t>
            </a:r>
            <a:b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b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self.tableWidgetProduct.setItem(row, </a:t>
            </a:r>
            <a:r>
              <a:rPr kumimoji="0" lang="en-US" altLang="en-US" sz="2400" b="0" i="0" u="none" strike="noStrike" cap="none" normalizeH="0" baseline="0">
                <a:ln>
                  <a:noFill/>
                </a:ln>
                <a:solidFill>
                  <a:srgbClr val="0000FF"/>
                </a:solidFill>
                <a:effectLst/>
                <a:latin typeface="Times New Roman" panose="02020603050405020304" pitchFamily="18" charset="0"/>
                <a:ea typeface="JetBrains Mono"/>
                <a:cs typeface="Times New Roman" panose="02020603050405020304" pitchFamily="18" charset="0"/>
              </a:rPr>
              <a:t>2</a:t>
            </a:r>
            <a:r>
              <a:rPr kumimoji="0" lang="en-US" altLang="en-US" sz="2400" b="0" i="0" u="none" strike="noStrike" cap="none" normalizeH="0" baseline="0">
                <a:ln>
                  <a:noFill/>
                </a:ln>
                <a:solidFill>
                  <a:srgbClr val="000000"/>
                </a:solidFill>
                <a:effectLst/>
                <a:latin typeface="Times New Roman" panose="02020603050405020304" pitchFamily="18" charset="0"/>
                <a:ea typeface="JetBrains Mono"/>
                <a:cs typeface="Times New Roman" panose="02020603050405020304" pitchFamily="18" charset="0"/>
              </a:rPr>
              <a:t>, itemPrice)</a:t>
            </a:r>
            <a:endParaRPr kumimoji="0" lang="en-US" altLang="en-US" sz="24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1C7443C3-B013-F6EE-72AB-894596DCEA73}"/>
              </a:ext>
            </a:extLst>
          </p:cNvPr>
          <p:cNvSpPr txBox="1"/>
          <p:nvPr/>
        </p:nvSpPr>
        <p:spPr>
          <a:xfrm>
            <a:off x="483671" y="896229"/>
            <a:ext cx="9190012" cy="57785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400" b="0" i="0">
                <a:solidFill>
                  <a:srgbClr val="1A1A1A"/>
                </a:solidFill>
                <a:effectLst/>
                <a:latin typeface="Times New Roman" panose="02020603050405020304" pitchFamily="18" charset="0"/>
                <a:cs typeface="Times New Roman" panose="02020603050405020304" pitchFamily="18" charset="0"/>
              </a:rPr>
              <a:t>Thêm mới dữ liệu vào QTableWidget:</a:t>
            </a:r>
            <a:endParaRPr lang="en-US" sz="2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662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5.6.3. QTableWidget và dữ liệu </a:t>
              </a:r>
              <a:r>
                <a:rPr lang="en-US" sz="2800">
                  <a:latin typeface="Cambria" panose="02040503050406030204" pitchFamily="18" charset="0"/>
                </a:rPr>
                <a:t>OOP</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Rectangle 1">
            <a:extLst>
              <a:ext uri="{FF2B5EF4-FFF2-40B4-BE49-F238E27FC236}">
                <a16:creationId xmlns:a16="http://schemas.microsoft.com/office/drawing/2014/main" id="{59E64109-4C1F-BF3C-87E9-CEBF1EDAC381}"/>
              </a:ext>
            </a:extLst>
          </p:cNvPr>
          <p:cNvSpPr>
            <a:spLocks noChangeArrowheads="1"/>
          </p:cNvSpPr>
          <p:nvPr/>
        </p:nvSpPr>
        <p:spPr bwMode="auto">
          <a:xfrm>
            <a:off x="728132" y="771123"/>
            <a:ext cx="7547259" cy="5632311"/>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def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processItemSelection(self):</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row = self.tableWidgetProduct.currentRow()</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if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row ==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or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row &gt;= </a:t>
            </a: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len</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(self.products):</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return</a:t>
            </a:r>
            <a:b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b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    </a:t>
            </a:r>
            <a:r>
              <a:rPr kumimoji="0" lang="en-US" altLang="en-US" sz="2400" b="0" i="1" u="none" strike="noStrike" cap="none" normalizeH="0" baseline="0">
                <a:ln>
                  <a:noFill/>
                </a:ln>
                <a:solidFill>
                  <a:srgbClr val="808080"/>
                </a:solidFill>
                <a:effectLst/>
                <a:latin typeface="Arial Unicode MS" panose="020B0604020202020204" pitchFamily="34" charset="-128"/>
                <a:ea typeface="JetBrains Mono"/>
              </a:rPr>
              <a:t># id=self.tableWidgetProduct.item(row,0).text()</a:t>
            </a:r>
            <a:br>
              <a:rPr kumimoji="0" lang="en-US" altLang="en-US" sz="2400" b="0" i="1" u="none" strike="noStrike" cap="none" normalizeH="0" baseline="0">
                <a:ln>
                  <a:noFill/>
                </a:ln>
                <a:solidFill>
                  <a:srgbClr val="808080"/>
                </a:solidFill>
                <a:effectLst/>
                <a:latin typeface="Arial Unicode MS" panose="020B0604020202020204" pitchFamily="34" charset="-128"/>
                <a:ea typeface="JetBrains Mono"/>
              </a:rPr>
            </a:br>
            <a:r>
              <a:rPr kumimoji="0" lang="en-US" altLang="en-US" sz="2400" b="0" i="1" u="none" strike="noStrike" cap="none" normalizeH="0" baseline="0">
                <a:ln>
                  <a:noFill/>
                </a:ln>
                <a:solidFill>
                  <a:srgbClr val="808080"/>
                </a:solidFill>
                <a:effectLst/>
                <a:latin typeface="Arial Unicode MS" panose="020B0604020202020204" pitchFamily="34" charset="-128"/>
                <a:ea typeface="JetBrains Mono"/>
              </a:rPr>
              <a:t>    # name=self.tableWidgetProduct.item(row,1).text()</a:t>
            </a:r>
            <a:br>
              <a:rPr kumimoji="0" lang="en-US" altLang="en-US" sz="2400" b="0" i="1" u="none" strike="noStrike" cap="none" normalizeH="0" baseline="0">
                <a:ln>
                  <a:noFill/>
                </a:ln>
                <a:solidFill>
                  <a:srgbClr val="808080"/>
                </a:solidFill>
                <a:effectLst/>
                <a:latin typeface="Arial Unicode MS" panose="020B0604020202020204" pitchFamily="34" charset="-128"/>
                <a:ea typeface="JetBrains Mono"/>
              </a:rPr>
            </a:br>
            <a:r>
              <a:rPr kumimoji="0" lang="en-US" altLang="en-US" sz="2400" b="0" i="1" u="none" strike="noStrike" cap="none" normalizeH="0" baseline="0">
                <a:ln>
                  <a:noFill/>
                </a:ln>
                <a:solidFill>
                  <a:srgbClr val="808080"/>
                </a:solidFill>
                <a:effectLst/>
                <a:latin typeface="Arial Unicode MS" panose="020B0604020202020204" pitchFamily="34" charset="-128"/>
                <a:ea typeface="JetBrains Mono"/>
              </a:rPr>
              <a:t>    # price = self.tableWidgetProduct.item(row, 2).text()</a:t>
            </a:r>
            <a:br>
              <a:rPr kumimoji="0" lang="en-US" altLang="en-US" sz="2400" b="0" i="1" u="none" strike="noStrike" cap="none" normalizeH="0" baseline="0">
                <a:ln>
                  <a:noFill/>
                </a:ln>
                <a:solidFill>
                  <a:srgbClr val="808080"/>
                </a:solidFill>
                <a:effectLst/>
                <a:latin typeface="Arial Unicode MS" panose="020B0604020202020204" pitchFamily="34" charset="-128"/>
                <a:ea typeface="JetBrains Mono"/>
              </a:rPr>
            </a:br>
            <a:r>
              <a:rPr kumimoji="0" lang="en-US" altLang="en-US" sz="2400" b="0" i="1" u="none" strike="noStrike" cap="none" normalizeH="0" baseline="0">
                <a:ln>
                  <a:noFill/>
                </a:ln>
                <a:solidFill>
                  <a:srgbClr val="80808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product = self.products[row]</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self.selectedProduct = product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id = product.ProductId</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name = product.ProductName</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price = product.Price</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self.lineEditProductId.setText(</a:t>
            </a: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str</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(id))</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self.lineEditProductName.setText(name)</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self.lineEditUnitPrice.setText(</a:t>
            </a: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str</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(price))</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206985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5.6.3. QTableWidget và dữ liệu </a:t>
              </a:r>
              <a:r>
                <a:rPr lang="en-US" sz="2800">
                  <a:latin typeface="Cambria" panose="02040503050406030204" pitchFamily="18" charset="0"/>
                </a:rPr>
                <a:t>OOP</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1C7443C3-B013-F6EE-72AB-894596DCEA73}"/>
              </a:ext>
            </a:extLst>
          </p:cNvPr>
          <p:cNvSpPr txBox="1"/>
          <p:nvPr/>
        </p:nvSpPr>
        <p:spPr>
          <a:xfrm>
            <a:off x="483671" y="896229"/>
            <a:ext cx="9190012" cy="57785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400" b="0" i="0">
                <a:solidFill>
                  <a:srgbClr val="1A1A1A"/>
                </a:solidFill>
                <a:effectLst/>
                <a:latin typeface="Times New Roman" panose="02020603050405020304" pitchFamily="18" charset="0"/>
                <a:cs typeface="Times New Roman" panose="02020603050405020304" pitchFamily="18" charset="0"/>
              </a:rPr>
              <a:t>Sửa dữ liệu trong QTableWidget:</a:t>
            </a:r>
            <a:endParaRPr lang="en-US" sz="2400">
              <a:latin typeface="Times New Roman" panose="02020603050405020304" pitchFamily="18" charset="0"/>
              <a:cs typeface="Times New Roman" panose="02020603050405020304" pitchFamily="18" charset="0"/>
            </a:endParaRPr>
          </a:p>
        </p:txBody>
      </p:sp>
      <p:sp>
        <p:nvSpPr>
          <p:cNvPr id="9" name="Rectangle 2">
            <a:extLst>
              <a:ext uri="{FF2B5EF4-FFF2-40B4-BE49-F238E27FC236}">
                <a16:creationId xmlns:a16="http://schemas.microsoft.com/office/drawing/2014/main" id="{A53366C4-11DD-F8EB-2203-A2E56AE8373F}"/>
              </a:ext>
            </a:extLst>
          </p:cNvPr>
          <p:cNvSpPr>
            <a:spLocks noChangeArrowheads="1"/>
          </p:cNvSpPr>
          <p:nvPr/>
        </p:nvSpPr>
        <p:spPr bwMode="auto">
          <a:xfrm>
            <a:off x="480910" y="1526534"/>
            <a:ext cx="11511485" cy="1200329"/>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buClrTx/>
            </a:pPr>
            <a:r>
              <a:rPr lang="en-US" altLang="en-US" sz="2400">
                <a:latin typeface="Arial Unicode MS" panose="020B0604020202020204" pitchFamily="34" charset="-128"/>
                <a:ea typeface="JetBrains Mono"/>
              </a:rPr>
              <a:t>row=self.products.index(self.selectedProduct)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smtClean="0">
                <a:ln>
                  <a:noFill/>
                </a:ln>
                <a:solidFill>
                  <a:srgbClr val="000000"/>
                </a:solidFill>
                <a:effectLst/>
                <a:latin typeface="Arial Unicode MS" panose="020B0604020202020204" pitchFamily="34" charset="-128"/>
                <a:ea typeface="JetBrains Mono"/>
              </a:rPr>
              <a:t>self.tableWidgetProduct.setItem(row</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0</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QTableWidgetItem(</a:t>
            </a: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str</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(product.ProductId)))</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self.tableWidgetProduct.setItem(row,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QTableWidgetItem(product.ProductName))</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097418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5.6.3. QTableWidget và dữ liệu </a:t>
              </a:r>
              <a:r>
                <a:rPr lang="en-US" sz="2800">
                  <a:latin typeface="Cambria" panose="02040503050406030204" pitchFamily="18" charset="0"/>
                </a:rPr>
                <a:t>OOP</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0" name="TextBox 9">
            <a:extLst>
              <a:ext uri="{FF2B5EF4-FFF2-40B4-BE49-F238E27FC236}">
                <a16:creationId xmlns:a16="http://schemas.microsoft.com/office/drawing/2014/main" id="{1C7443C3-B013-F6EE-72AB-894596DCEA73}"/>
              </a:ext>
            </a:extLst>
          </p:cNvPr>
          <p:cNvSpPr txBox="1"/>
          <p:nvPr/>
        </p:nvSpPr>
        <p:spPr>
          <a:xfrm>
            <a:off x="480910" y="798780"/>
            <a:ext cx="9190012" cy="57785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400" b="0" i="0">
                <a:solidFill>
                  <a:srgbClr val="1A1A1A"/>
                </a:solidFill>
                <a:effectLst/>
                <a:latin typeface="Times New Roman" panose="02020603050405020304" pitchFamily="18" charset="0"/>
                <a:cs typeface="Times New Roman" panose="02020603050405020304" pitchFamily="18" charset="0"/>
              </a:rPr>
              <a:t>Xóa dữ liệu trong QTableWidget:</a:t>
            </a:r>
            <a:endParaRPr lang="en-US" sz="2400">
              <a:latin typeface="Times New Roman" panose="02020603050405020304" pitchFamily="18" charset="0"/>
              <a:cs typeface="Times New Roman" panose="02020603050405020304" pitchFamily="18" charset="0"/>
            </a:endParaRPr>
          </a:p>
        </p:txBody>
      </p:sp>
      <p:sp>
        <p:nvSpPr>
          <p:cNvPr id="8" name="Rectangle 1">
            <a:extLst>
              <a:ext uri="{FF2B5EF4-FFF2-40B4-BE49-F238E27FC236}">
                <a16:creationId xmlns:a16="http://schemas.microsoft.com/office/drawing/2014/main" id="{016E56A1-9F38-6CE0-EB18-B71FD6FFB5B1}"/>
              </a:ext>
            </a:extLst>
          </p:cNvPr>
          <p:cNvSpPr>
            <a:spLocks noChangeArrowheads="1"/>
          </p:cNvSpPr>
          <p:nvPr/>
        </p:nvSpPr>
        <p:spPr bwMode="auto">
          <a:xfrm>
            <a:off x="728132" y="1474079"/>
            <a:ext cx="6577442" cy="156966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row = self.products.index(self.selectedProduct)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self.products.remove(self.selectedProduct)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self.selectedProduct =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None</a:t>
            </a:r>
            <a:b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self.tableWidgetProduct.removeRow(row)</a:t>
            </a:r>
            <a:endParaRPr kumimoji="0" lang="en-US" altLang="en-US" sz="2400" b="0" i="0" u="none" strike="noStrike" cap="none" normalizeH="0" baseline="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A7A7E5A4-0D8D-9216-00DC-3D124963C875}"/>
              </a:ext>
            </a:extLst>
          </p:cNvPr>
          <p:cNvSpPr txBox="1"/>
          <p:nvPr/>
        </p:nvSpPr>
        <p:spPr>
          <a:xfrm>
            <a:off x="558227" y="3370738"/>
            <a:ext cx="11484751" cy="1569660"/>
          </a:xfrm>
          <a:prstGeom prst="rect">
            <a:avLst/>
          </a:prstGeom>
          <a:noFill/>
        </p:spPr>
        <p:txBody>
          <a:bodyPr wrap="square">
            <a:spAutoFit/>
          </a:bodyPr>
          <a:lstStyle/>
          <a:p>
            <a:r>
              <a:rPr lang="en-US" sz="2400" b="1" u="sng"/>
              <a:t>Hướng dẫn chi tiết:</a:t>
            </a:r>
          </a:p>
          <a:p>
            <a:endParaRPr lang="en-US" sz="2400" b="1" u="sng"/>
          </a:p>
          <a:p>
            <a:r>
              <a:rPr lang="en-US" sz="2400">
                <a:hlinkClick r:id="rId3"/>
              </a:rPr>
              <a:t>https://tranduythanh.com/2024/01/01/bai-23-xu-ly-du-lieu-dang-bang-qtablewidget-part-2/</a:t>
            </a:r>
            <a:r>
              <a:rPr lang="en-US" sz="2400"/>
              <a:t> </a:t>
            </a:r>
          </a:p>
        </p:txBody>
      </p:sp>
    </p:spTree>
    <p:extLst>
      <p:ext uri="{BB962C8B-B14F-4D97-AF65-F5344CB8AC3E}">
        <p14:creationId xmlns:p14="http://schemas.microsoft.com/office/powerpoint/2010/main" val="1309425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latin typeface="Cambria" panose="02040503050406030204" pitchFamily="18" charset="0"/>
              </a:rPr>
              <a:t>Sinh viên sử dụng thành thạo </a:t>
            </a:r>
            <a:r>
              <a:rPr lang="vi-VN" sz="2800">
                <a:latin typeface="Cambria" panose="02040503050406030204" pitchFamily="18" charset="0"/>
              </a:rPr>
              <a:t>QTableWidget</a:t>
            </a:r>
            <a:r>
              <a:rPr lang="en-US" sz="2800">
                <a:latin typeface="Cambria" panose="02040503050406030204" pitchFamily="18" charset="0"/>
              </a:rPr>
              <a:t> để hiển thị dữ liệu cũng như sửa, xóa các dữ liệu trong QTableWidget</a:t>
            </a:r>
            <a:endParaRPr lang="vi-VN" sz="2800">
              <a:latin typeface="Cambria" panose="02040503050406030204" pitchFamily="18" charset="0"/>
            </a:endParaRPr>
          </a:p>
          <a:p>
            <a:pPr algn="just">
              <a:buFont typeface="Wingdings" panose="05000000000000000000" pitchFamily="2" charset="2"/>
              <a:buChar char="ü"/>
            </a:pPr>
            <a:r>
              <a:rPr lang="en-US" sz="2800">
                <a:latin typeface="Cambria" panose="02040503050406030204" pitchFamily="18" charset="0"/>
              </a:rPr>
              <a:t>Lập trình được các dữ liệu thông thường với</a:t>
            </a:r>
            <a:r>
              <a:rPr lang="vi-VN" sz="2800">
                <a:latin typeface="Cambria" panose="02040503050406030204" pitchFamily="18" charset="0"/>
              </a:rPr>
              <a:t> QTableWidget</a:t>
            </a:r>
          </a:p>
          <a:p>
            <a:pPr algn="just">
              <a:buFont typeface="Wingdings" panose="05000000000000000000" pitchFamily="2" charset="2"/>
              <a:buChar char="ü"/>
            </a:pPr>
            <a:r>
              <a:rPr lang="en-US" sz="2800">
                <a:latin typeface="Cambria" panose="02040503050406030204" pitchFamily="18" charset="0"/>
              </a:rPr>
              <a:t>Lập trình được các </a:t>
            </a:r>
            <a:r>
              <a:rPr lang="vi-VN" sz="2800">
                <a:latin typeface="Cambria" panose="02040503050406030204" pitchFamily="18" charset="0"/>
              </a:rPr>
              <a:t>dữ liệu hướng đối tượng </a:t>
            </a:r>
            <a:r>
              <a:rPr lang="en-US" sz="2800">
                <a:latin typeface="Cambria" panose="02040503050406030204" pitchFamily="18" charset="0"/>
              </a:rPr>
              <a:t>với </a:t>
            </a:r>
            <a:r>
              <a:rPr lang="vi-VN" sz="2800">
                <a:latin typeface="Cambria" panose="02040503050406030204" pitchFamily="18" charset="0"/>
              </a:rPr>
              <a:t>QTableWidget</a:t>
            </a:r>
          </a:p>
          <a:p>
            <a:pPr algn="just">
              <a:buFont typeface="Wingdings" panose="05000000000000000000" pitchFamily="2" charset="2"/>
              <a:buChar char="ü"/>
            </a:pPr>
            <a:r>
              <a:rPr lang="en-US" sz="2800">
                <a:latin typeface="Cambria" panose="02040503050406030204" pitchFamily="18" charset="0"/>
              </a:rPr>
              <a:t>Tương tác được với một số loại cơ sở dữ liệu với </a:t>
            </a:r>
            <a:r>
              <a:rPr lang="vi-VN" sz="2800">
                <a:latin typeface="Cambria" panose="02040503050406030204" pitchFamily="18" charset="0"/>
              </a:rPr>
              <a:t>QTableWidget</a:t>
            </a:r>
            <a:r>
              <a:rPr lang="en-US" sz="2800">
                <a:latin typeface="Cambria" panose="02040503050406030204" pitchFamily="18" charset="0"/>
              </a:rPr>
              <a:t>: Ví dụ </a:t>
            </a:r>
            <a:r>
              <a:rPr lang="vi-VN" sz="2800">
                <a:latin typeface="Cambria" panose="02040503050406030204" pitchFamily="18" charset="0"/>
              </a:rPr>
              <a:t>SQLite Database</a:t>
            </a:r>
            <a:r>
              <a:rPr lang="en-US" sz="2800">
                <a:latin typeface="Cambria" panose="02040503050406030204" pitchFamily="18" charset="0"/>
              </a:rPr>
              <a:t>, MySQL…</a:t>
            </a:r>
            <a:endParaRPr lang="vi-VN" sz="2800">
              <a:latin typeface="Cambria" panose="02040503050406030204" pitchFamily="18" charset="0"/>
            </a:endParaRP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5.6.4. QTableWidget và SQLite Database</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2050" name="Picture 2" descr="https://tranduythanh.com/wp-content/uploads/2024/01/QtDesigner-293-1-1024x79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940" y="1372646"/>
            <a:ext cx="5637783" cy="437699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tranduythanh.com/wp-content/uploads/2024/01/QtDesigner-297-1024x98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9127" y="916077"/>
            <a:ext cx="5873420" cy="564399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a:off x="5618018" y="1794164"/>
            <a:ext cx="651163" cy="353291"/>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36486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5.6.4. QTableWidget và SQLite Database</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12" name="Picture 11"/>
          <p:cNvPicPr>
            <a:picLocks noChangeAspect="1"/>
          </p:cNvPicPr>
          <p:nvPr/>
        </p:nvPicPr>
        <p:blipFill>
          <a:blip r:embed="rId3"/>
          <a:stretch>
            <a:fillRect/>
          </a:stretch>
        </p:blipFill>
        <p:spPr>
          <a:xfrm>
            <a:off x="4920674" y="925710"/>
            <a:ext cx="5496069" cy="5388444"/>
          </a:xfrm>
          <a:prstGeom prst="rect">
            <a:avLst/>
          </a:prstGeom>
        </p:spPr>
      </p:pic>
      <p:sp>
        <p:nvSpPr>
          <p:cNvPr id="13" name="Rectangle 12"/>
          <p:cNvSpPr/>
          <p:nvPr/>
        </p:nvSpPr>
        <p:spPr>
          <a:xfrm>
            <a:off x="5015348" y="1502213"/>
            <a:ext cx="5666509" cy="20989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015348" y="3626859"/>
            <a:ext cx="5666509" cy="1117820"/>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015349" y="4770360"/>
            <a:ext cx="5666509" cy="1366699"/>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1741436" y="1225625"/>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Truy suất đường dẫn lưu trữ SQLite Database</a:t>
            </a:r>
            <a:endParaRPr lang="en-US" sz="2000">
              <a:solidFill>
                <a:schemeClr val="tx1"/>
              </a:solidFill>
            </a:endParaRPr>
          </a:p>
        </p:txBody>
      </p:sp>
      <p:sp>
        <p:nvSpPr>
          <p:cNvPr id="22" name="Rounded Rectangular Callout 21"/>
          <p:cNvSpPr/>
          <p:nvPr/>
        </p:nvSpPr>
        <p:spPr>
          <a:xfrm>
            <a:off x="1741435" y="3292159"/>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Kết nối SQLite Database</a:t>
            </a:r>
            <a:endParaRPr lang="en-US" sz="2000">
              <a:solidFill>
                <a:schemeClr val="tx1"/>
              </a:solidFill>
            </a:endParaRPr>
          </a:p>
        </p:txBody>
      </p:sp>
      <p:sp>
        <p:nvSpPr>
          <p:cNvPr id="23" name="Rounded Rectangular Callout 22"/>
          <p:cNvSpPr/>
          <p:nvPr/>
        </p:nvSpPr>
        <p:spPr>
          <a:xfrm>
            <a:off x="1741434" y="4934164"/>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Đọc danh sách tables trong SQLite Database</a:t>
            </a:r>
            <a:endParaRPr lang="en-US" sz="2000">
              <a:solidFill>
                <a:schemeClr val="tx1"/>
              </a:solidFill>
            </a:endParaRPr>
          </a:p>
        </p:txBody>
      </p:sp>
    </p:spTree>
    <p:extLst>
      <p:ext uri="{BB962C8B-B14F-4D97-AF65-F5344CB8AC3E}">
        <p14:creationId xmlns:p14="http://schemas.microsoft.com/office/powerpoint/2010/main" val="25074220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477000" cy="508000"/>
            <a:chOff x="789624" y="1191463"/>
            <a:chExt cx="6477000"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6276025"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5.6.4. QTableWidget và SQLite Database</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6724134" y="423577"/>
            <a:ext cx="4768211" cy="6345101"/>
          </a:xfrm>
          <a:prstGeom prst="rect">
            <a:avLst/>
          </a:prstGeom>
        </p:spPr>
      </p:pic>
      <p:sp>
        <p:nvSpPr>
          <p:cNvPr id="11" name="Rectangle 10"/>
          <p:cNvSpPr/>
          <p:nvPr/>
        </p:nvSpPr>
        <p:spPr>
          <a:xfrm>
            <a:off x="6724134" y="769944"/>
            <a:ext cx="4851339" cy="13567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ular Callout 11"/>
          <p:cNvSpPr/>
          <p:nvPr/>
        </p:nvSpPr>
        <p:spPr>
          <a:xfrm>
            <a:off x="3297765" y="1007931"/>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Chọn bảng để</a:t>
            </a:r>
          </a:p>
          <a:p>
            <a:pPr algn="ctr"/>
            <a:r>
              <a:rPr lang="en-US" sz="2000" smtClean="0">
                <a:solidFill>
                  <a:schemeClr val="tx1"/>
                </a:solidFill>
              </a:rPr>
              <a:t> truy vấn</a:t>
            </a:r>
            <a:endParaRPr lang="en-US" sz="2000">
              <a:solidFill>
                <a:schemeClr val="tx1"/>
              </a:solidFill>
            </a:endParaRPr>
          </a:p>
        </p:txBody>
      </p:sp>
      <p:sp>
        <p:nvSpPr>
          <p:cNvPr id="13" name="Rectangle 12"/>
          <p:cNvSpPr/>
          <p:nvPr/>
        </p:nvSpPr>
        <p:spPr>
          <a:xfrm>
            <a:off x="6682569" y="2567998"/>
            <a:ext cx="4851339" cy="171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ular Callout 13"/>
          <p:cNvSpPr/>
          <p:nvPr/>
        </p:nvSpPr>
        <p:spPr>
          <a:xfrm>
            <a:off x="3334708" y="2784261"/>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Đọc tên các cột của bảng</a:t>
            </a:r>
            <a:endParaRPr lang="en-US" sz="2000">
              <a:solidFill>
                <a:schemeClr val="tx1"/>
              </a:solidFill>
            </a:endParaRPr>
          </a:p>
        </p:txBody>
      </p:sp>
      <p:sp>
        <p:nvSpPr>
          <p:cNvPr id="15" name="Rectangle 14"/>
          <p:cNvSpPr/>
          <p:nvPr/>
        </p:nvSpPr>
        <p:spPr>
          <a:xfrm>
            <a:off x="6634078" y="4719342"/>
            <a:ext cx="4851339" cy="187542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ular Callout 15"/>
          <p:cNvSpPr/>
          <p:nvPr/>
        </p:nvSpPr>
        <p:spPr>
          <a:xfrm>
            <a:off x="3334708" y="4904006"/>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Truy vấn bảng dữ liệu SQLite database</a:t>
            </a:r>
            <a:endParaRPr lang="en-US" sz="2000">
              <a:solidFill>
                <a:schemeClr val="tx1"/>
              </a:solidFill>
            </a:endParaRPr>
          </a:p>
        </p:txBody>
      </p:sp>
    </p:spTree>
    <p:extLst>
      <p:ext uri="{BB962C8B-B14F-4D97-AF65-F5344CB8AC3E}">
        <p14:creationId xmlns:p14="http://schemas.microsoft.com/office/powerpoint/2010/main" val="12884511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5.6.4. QTableWidget và SQLite Database</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3414544" y="907470"/>
            <a:ext cx="5715601" cy="4914972"/>
          </a:xfrm>
          <a:prstGeom prst="rect">
            <a:avLst/>
          </a:prstGeom>
        </p:spPr>
      </p:pic>
      <p:sp>
        <p:nvSpPr>
          <p:cNvPr id="9" name="Rectangle 8"/>
          <p:cNvSpPr/>
          <p:nvPr/>
        </p:nvSpPr>
        <p:spPr>
          <a:xfrm>
            <a:off x="617895" y="5731173"/>
            <a:ext cx="11269305" cy="646331"/>
          </a:xfrm>
          <a:prstGeom prst="rect">
            <a:avLst/>
          </a:prstGeom>
        </p:spPr>
        <p:txBody>
          <a:bodyPr wrap="square">
            <a:spAutoFit/>
          </a:bodyPr>
          <a:lstStyle/>
          <a:p>
            <a:r>
              <a:rPr lang="en-US" sz="1800" b="1" u="sng" smtClean="0"/>
              <a:t>Hướng dẫn chi tiết:</a:t>
            </a:r>
          </a:p>
          <a:p>
            <a:r>
              <a:rPr lang="en-US" sz="1800" smtClean="0">
                <a:hlinkClick r:id="rId4"/>
              </a:rPr>
              <a:t>https</a:t>
            </a:r>
            <a:r>
              <a:rPr lang="en-US" sz="1800">
                <a:hlinkClick r:id="rId4"/>
              </a:rPr>
              <a:t>://tranduythanh.com/2024/01/02/bai-24-xu-ly-du-lieu-dang-bang-qtablewidget-va-sqlite-database-part-3</a:t>
            </a:r>
            <a:r>
              <a:rPr lang="en-US" sz="1800" smtClean="0">
                <a:hlinkClick r:id="rId4"/>
              </a:rPr>
              <a:t>/</a:t>
            </a:r>
            <a:r>
              <a:rPr lang="en-US" sz="1800" smtClean="0"/>
              <a:t> </a:t>
            </a:r>
            <a:endParaRPr lang="en-US" sz="1800"/>
          </a:p>
        </p:txBody>
      </p:sp>
    </p:spTree>
    <p:extLst>
      <p:ext uri="{BB962C8B-B14F-4D97-AF65-F5344CB8AC3E}">
        <p14:creationId xmlns:p14="http://schemas.microsoft.com/office/powerpoint/2010/main" val="32942918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5.6.4. QTableWidget và SQLite Database</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TextBox 11">
            <a:extLst>
              <a:ext uri="{FF2B5EF4-FFF2-40B4-BE49-F238E27FC236}">
                <a16:creationId xmlns:a16="http://schemas.microsoft.com/office/drawing/2014/main" id="{1C7443C3-B013-F6EE-72AB-894596DCEA73}"/>
              </a:ext>
            </a:extLst>
          </p:cNvPr>
          <p:cNvSpPr txBox="1"/>
          <p:nvPr/>
        </p:nvSpPr>
        <p:spPr>
          <a:xfrm>
            <a:off x="480910" y="798780"/>
            <a:ext cx="9190012" cy="57785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400" b="0" i="0" smtClean="0">
                <a:solidFill>
                  <a:srgbClr val="1A1A1A"/>
                </a:solidFill>
                <a:effectLst/>
                <a:latin typeface="Times New Roman" panose="02020603050405020304" pitchFamily="18" charset="0"/>
                <a:cs typeface="Times New Roman" panose="02020603050405020304" pitchFamily="18" charset="0"/>
              </a:rPr>
              <a:t>CRUD SQLite Database</a:t>
            </a:r>
            <a:endParaRPr lang="en-US" sz="2400">
              <a:latin typeface="Times New Roman" panose="02020603050405020304" pitchFamily="18" charset="0"/>
              <a:cs typeface="Times New Roman" panose="02020603050405020304" pitchFamily="18" charset="0"/>
            </a:endParaRPr>
          </a:p>
        </p:txBody>
      </p:sp>
      <p:pic>
        <p:nvPicPr>
          <p:cNvPr id="6146" name="Picture 2" descr="https://tranduythanh.com/wp-content/uploads/2024/01/QtDesigner-3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660" y="1296350"/>
            <a:ext cx="4863370" cy="47370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tranduythanh.com/wp-content/uploads/2024/01/QtDesigner-308-1024x68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910" y="1558932"/>
            <a:ext cx="6314745" cy="421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8229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5.6.4. QTableWidget và SQLite Database</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TextBox 11">
            <a:extLst>
              <a:ext uri="{FF2B5EF4-FFF2-40B4-BE49-F238E27FC236}">
                <a16:creationId xmlns:a16="http://schemas.microsoft.com/office/drawing/2014/main" id="{1C7443C3-B013-F6EE-72AB-894596DCEA73}"/>
              </a:ext>
            </a:extLst>
          </p:cNvPr>
          <p:cNvSpPr txBox="1"/>
          <p:nvPr/>
        </p:nvSpPr>
        <p:spPr>
          <a:xfrm>
            <a:off x="480910" y="798780"/>
            <a:ext cx="9190012" cy="57785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400" b="0" i="0" smtClean="0">
                <a:solidFill>
                  <a:srgbClr val="1A1A1A"/>
                </a:solidFill>
                <a:effectLst/>
                <a:latin typeface="Times New Roman" panose="02020603050405020304" pitchFamily="18" charset="0"/>
                <a:cs typeface="Times New Roman" panose="02020603050405020304" pitchFamily="18" charset="0"/>
              </a:rPr>
              <a:t>CRUD SQLite Database</a:t>
            </a:r>
            <a:endParaRPr lang="en-US" sz="240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1046918" y="1402559"/>
            <a:ext cx="5768840" cy="2347163"/>
          </a:xfrm>
          <a:prstGeom prst="rect">
            <a:avLst/>
          </a:prstGeom>
        </p:spPr>
      </p:pic>
      <p:pic>
        <p:nvPicPr>
          <p:cNvPr id="10" name="Picture 9"/>
          <p:cNvPicPr>
            <a:picLocks noChangeAspect="1"/>
          </p:cNvPicPr>
          <p:nvPr/>
        </p:nvPicPr>
        <p:blipFill>
          <a:blip r:embed="rId4"/>
          <a:stretch>
            <a:fillRect/>
          </a:stretch>
        </p:blipFill>
        <p:spPr>
          <a:xfrm>
            <a:off x="5867399" y="4060824"/>
            <a:ext cx="5799323" cy="2316681"/>
          </a:xfrm>
          <a:prstGeom prst="rect">
            <a:avLst/>
          </a:prstGeom>
        </p:spPr>
      </p:pic>
      <p:sp>
        <p:nvSpPr>
          <p:cNvPr id="15" name="Rounded Rectangular Callout 14"/>
          <p:cNvSpPr/>
          <p:nvPr/>
        </p:nvSpPr>
        <p:spPr>
          <a:xfrm>
            <a:off x="2683697" y="4569997"/>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Kết nối SQLite Database</a:t>
            </a:r>
            <a:endParaRPr lang="en-US" sz="2000">
              <a:solidFill>
                <a:schemeClr val="tx1"/>
              </a:solidFill>
            </a:endParaRPr>
          </a:p>
        </p:txBody>
      </p:sp>
      <p:sp>
        <p:nvSpPr>
          <p:cNvPr id="16" name="Rounded Rectangular Callout 15"/>
          <p:cNvSpPr/>
          <p:nvPr/>
        </p:nvSpPr>
        <p:spPr>
          <a:xfrm>
            <a:off x="7421952" y="1868360"/>
            <a:ext cx="2392219" cy="1039090"/>
          </a:xfrm>
          <a:prstGeom prst="wedgeRoundRectCallout">
            <a:avLst>
              <a:gd name="adj1" fmla="val -77484"/>
              <a:gd name="adj2" fmla="val 2375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Các biến</a:t>
            </a:r>
            <a:endParaRPr lang="en-US" sz="2000">
              <a:solidFill>
                <a:schemeClr val="tx1"/>
              </a:solidFill>
            </a:endParaRPr>
          </a:p>
        </p:txBody>
      </p:sp>
    </p:spTree>
    <p:extLst>
      <p:ext uri="{BB962C8B-B14F-4D97-AF65-F5344CB8AC3E}">
        <p14:creationId xmlns:p14="http://schemas.microsoft.com/office/powerpoint/2010/main" val="51210947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5.6.4. QTableWidget và SQLite Database</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TextBox 11">
            <a:extLst>
              <a:ext uri="{FF2B5EF4-FFF2-40B4-BE49-F238E27FC236}">
                <a16:creationId xmlns:a16="http://schemas.microsoft.com/office/drawing/2014/main" id="{1C7443C3-B013-F6EE-72AB-894596DCEA73}"/>
              </a:ext>
            </a:extLst>
          </p:cNvPr>
          <p:cNvSpPr txBox="1"/>
          <p:nvPr/>
        </p:nvSpPr>
        <p:spPr>
          <a:xfrm>
            <a:off x="480910" y="798780"/>
            <a:ext cx="9190012" cy="57785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400" b="0" i="0" smtClean="0">
                <a:solidFill>
                  <a:srgbClr val="1A1A1A"/>
                </a:solidFill>
                <a:effectLst/>
                <a:latin typeface="Times New Roman" panose="02020603050405020304" pitchFamily="18" charset="0"/>
                <a:cs typeface="Times New Roman" panose="02020603050405020304" pitchFamily="18" charset="0"/>
              </a:rPr>
              <a:t>CRUD SQLite Database</a:t>
            </a:r>
            <a:endParaRPr lang="en-US" sz="240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stretch>
            <a:fillRect/>
          </a:stretch>
        </p:blipFill>
        <p:spPr>
          <a:xfrm>
            <a:off x="4584216" y="1376630"/>
            <a:ext cx="5822185" cy="4991533"/>
          </a:xfrm>
          <a:prstGeom prst="rect">
            <a:avLst/>
          </a:prstGeom>
        </p:spPr>
      </p:pic>
      <p:sp>
        <p:nvSpPr>
          <p:cNvPr id="13" name="Rounded Rectangular Callout 12"/>
          <p:cNvSpPr/>
          <p:nvPr/>
        </p:nvSpPr>
        <p:spPr>
          <a:xfrm>
            <a:off x="1429860" y="2226620"/>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Load list of Products</a:t>
            </a:r>
            <a:endParaRPr lang="en-US" sz="2000">
              <a:solidFill>
                <a:schemeClr val="tx1"/>
              </a:solidFill>
            </a:endParaRPr>
          </a:p>
        </p:txBody>
      </p:sp>
    </p:spTree>
    <p:extLst>
      <p:ext uri="{BB962C8B-B14F-4D97-AF65-F5344CB8AC3E}">
        <p14:creationId xmlns:p14="http://schemas.microsoft.com/office/powerpoint/2010/main" val="27998538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5.6.4. QTableWidget và SQLite Database</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TextBox 11">
            <a:extLst>
              <a:ext uri="{FF2B5EF4-FFF2-40B4-BE49-F238E27FC236}">
                <a16:creationId xmlns:a16="http://schemas.microsoft.com/office/drawing/2014/main" id="{1C7443C3-B013-F6EE-72AB-894596DCEA73}"/>
              </a:ext>
            </a:extLst>
          </p:cNvPr>
          <p:cNvSpPr txBox="1"/>
          <p:nvPr/>
        </p:nvSpPr>
        <p:spPr>
          <a:xfrm>
            <a:off x="480910" y="798780"/>
            <a:ext cx="9190012" cy="57785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400" b="0" i="0" smtClean="0">
                <a:solidFill>
                  <a:srgbClr val="1A1A1A"/>
                </a:solidFill>
                <a:effectLst/>
                <a:latin typeface="Times New Roman" panose="02020603050405020304" pitchFamily="18" charset="0"/>
                <a:cs typeface="Times New Roman" panose="02020603050405020304" pitchFamily="18" charset="0"/>
              </a:rPr>
              <a:t>CRUD SQLite Database</a:t>
            </a:r>
            <a:endParaRPr lang="en-US" sz="2400">
              <a:latin typeface="Times New Roman" panose="02020603050405020304" pitchFamily="18" charset="0"/>
              <a:cs typeface="Times New Roman" panose="02020603050405020304" pitchFamily="18" charset="0"/>
            </a:endParaRPr>
          </a:p>
        </p:txBody>
      </p:sp>
      <p:sp>
        <p:nvSpPr>
          <p:cNvPr id="13" name="Rounded Rectangular Callout 12"/>
          <p:cNvSpPr/>
          <p:nvPr/>
        </p:nvSpPr>
        <p:spPr>
          <a:xfrm>
            <a:off x="1429860" y="2226620"/>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Process Item Selection</a:t>
            </a:r>
            <a:endParaRPr lang="en-US" sz="2000">
              <a:solidFill>
                <a:schemeClr val="tx1"/>
              </a:solidFill>
            </a:endParaRPr>
          </a:p>
        </p:txBody>
      </p:sp>
      <p:pic>
        <p:nvPicPr>
          <p:cNvPr id="8" name="Picture 7"/>
          <p:cNvPicPr>
            <a:picLocks noChangeAspect="1"/>
          </p:cNvPicPr>
          <p:nvPr/>
        </p:nvPicPr>
        <p:blipFill>
          <a:blip r:embed="rId3"/>
          <a:stretch>
            <a:fillRect/>
          </a:stretch>
        </p:blipFill>
        <p:spPr>
          <a:xfrm>
            <a:off x="4756705" y="1405466"/>
            <a:ext cx="5837426" cy="3718882"/>
          </a:xfrm>
          <a:prstGeom prst="rect">
            <a:avLst/>
          </a:prstGeom>
        </p:spPr>
      </p:pic>
    </p:spTree>
    <p:extLst>
      <p:ext uri="{BB962C8B-B14F-4D97-AF65-F5344CB8AC3E}">
        <p14:creationId xmlns:p14="http://schemas.microsoft.com/office/powerpoint/2010/main" val="1958891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5.6.4. QTableWidget và SQLite Database</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TextBox 11">
            <a:extLst>
              <a:ext uri="{FF2B5EF4-FFF2-40B4-BE49-F238E27FC236}">
                <a16:creationId xmlns:a16="http://schemas.microsoft.com/office/drawing/2014/main" id="{1C7443C3-B013-F6EE-72AB-894596DCEA73}"/>
              </a:ext>
            </a:extLst>
          </p:cNvPr>
          <p:cNvSpPr txBox="1"/>
          <p:nvPr/>
        </p:nvSpPr>
        <p:spPr>
          <a:xfrm>
            <a:off x="480910" y="798780"/>
            <a:ext cx="9190012" cy="57785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400" b="0" i="0" smtClean="0">
                <a:solidFill>
                  <a:srgbClr val="1A1A1A"/>
                </a:solidFill>
                <a:effectLst/>
                <a:latin typeface="Times New Roman" panose="02020603050405020304" pitchFamily="18" charset="0"/>
                <a:cs typeface="Times New Roman" panose="02020603050405020304" pitchFamily="18" charset="0"/>
              </a:rPr>
              <a:t>CRUD SQLite Database</a:t>
            </a:r>
            <a:endParaRPr lang="en-US" sz="2400">
              <a:latin typeface="Times New Roman" panose="02020603050405020304" pitchFamily="18" charset="0"/>
              <a:cs typeface="Times New Roman" panose="02020603050405020304" pitchFamily="18" charset="0"/>
            </a:endParaRPr>
          </a:p>
        </p:txBody>
      </p:sp>
      <p:sp>
        <p:nvSpPr>
          <p:cNvPr id="13" name="Rounded Rectangular Callout 12"/>
          <p:cNvSpPr/>
          <p:nvPr/>
        </p:nvSpPr>
        <p:spPr>
          <a:xfrm>
            <a:off x="1429860" y="2226620"/>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Insert new Record</a:t>
            </a:r>
            <a:endParaRPr lang="en-US" sz="2000">
              <a:solidFill>
                <a:schemeClr val="tx1"/>
              </a:solidFill>
            </a:endParaRPr>
          </a:p>
        </p:txBody>
      </p:sp>
      <p:pic>
        <p:nvPicPr>
          <p:cNvPr id="9" name="Picture 8"/>
          <p:cNvPicPr>
            <a:picLocks noChangeAspect="1"/>
          </p:cNvPicPr>
          <p:nvPr/>
        </p:nvPicPr>
        <p:blipFill>
          <a:blip r:embed="rId3"/>
          <a:stretch>
            <a:fillRect/>
          </a:stretch>
        </p:blipFill>
        <p:spPr>
          <a:xfrm>
            <a:off x="4920118" y="1059873"/>
            <a:ext cx="6816736" cy="5369490"/>
          </a:xfrm>
          <a:prstGeom prst="rect">
            <a:avLst/>
          </a:prstGeom>
        </p:spPr>
      </p:pic>
    </p:spTree>
    <p:extLst>
      <p:ext uri="{BB962C8B-B14F-4D97-AF65-F5344CB8AC3E}">
        <p14:creationId xmlns:p14="http://schemas.microsoft.com/office/powerpoint/2010/main" val="303501478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5.6.4. QTableWidget và SQLite Database</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TextBox 11">
            <a:extLst>
              <a:ext uri="{FF2B5EF4-FFF2-40B4-BE49-F238E27FC236}">
                <a16:creationId xmlns:a16="http://schemas.microsoft.com/office/drawing/2014/main" id="{1C7443C3-B013-F6EE-72AB-894596DCEA73}"/>
              </a:ext>
            </a:extLst>
          </p:cNvPr>
          <p:cNvSpPr txBox="1"/>
          <p:nvPr/>
        </p:nvSpPr>
        <p:spPr>
          <a:xfrm>
            <a:off x="480910" y="798780"/>
            <a:ext cx="9190012" cy="57785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400" b="0" i="0" smtClean="0">
                <a:solidFill>
                  <a:srgbClr val="1A1A1A"/>
                </a:solidFill>
                <a:effectLst/>
                <a:latin typeface="Times New Roman" panose="02020603050405020304" pitchFamily="18" charset="0"/>
                <a:cs typeface="Times New Roman" panose="02020603050405020304" pitchFamily="18" charset="0"/>
              </a:rPr>
              <a:t>CRUD SQLite Database</a:t>
            </a:r>
            <a:endParaRPr lang="en-US" sz="2400">
              <a:latin typeface="Times New Roman" panose="02020603050405020304" pitchFamily="18" charset="0"/>
              <a:cs typeface="Times New Roman" panose="02020603050405020304" pitchFamily="18" charset="0"/>
            </a:endParaRPr>
          </a:p>
        </p:txBody>
      </p:sp>
      <p:sp>
        <p:nvSpPr>
          <p:cNvPr id="13" name="Rounded Rectangular Callout 12"/>
          <p:cNvSpPr/>
          <p:nvPr/>
        </p:nvSpPr>
        <p:spPr>
          <a:xfrm>
            <a:off x="905546" y="1887184"/>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Update Record</a:t>
            </a:r>
            <a:endParaRPr lang="en-US" sz="2000">
              <a:solidFill>
                <a:schemeClr val="tx1"/>
              </a:solidFill>
            </a:endParaRPr>
          </a:p>
        </p:txBody>
      </p:sp>
      <p:pic>
        <p:nvPicPr>
          <p:cNvPr id="8" name="Picture 7"/>
          <p:cNvPicPr>
            <a:picLocks noChangeAspect="1"/>
          </p:cNvPicPr>
          <p:nvPr/>
        </p:nvPicPr>
        <p:blipFill>
          <a:blip r:embed="rId3"/>
          <a:stretch>
            <a:fillRect/>
          </a:stretch>
        </p:blipFill>
        <p:spPr>
          <a:xfrm>
            <a:off x="4197927" y="1137612"/>
            <a:ext cx="7663549" cy="3918860"/>
          </a:xfrm>
          <a:prstGeom prst="rect">
            <a:avLst/>
          </a:prstGeom>
        </p:spPr>
      </p:pic>
    </p:spTree>
    <p:extLst>
      <p:ext uri="{BB962C8B-B14F-4D97-AF65-F5344CB8AC3E}">
        <p14:creationId xmlns:p14="http://schemas.microsoft.com/office/powerpoint/2010/main" val="153760087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1" name="Rectangle 10">
            <a:extLst>
              <a:ext uri="{FF2B5EF4-FFF2-40B4-BE49-F238E27FC236}">
                <a16:creationId xmlns:a16="http://schemas.microsoft.com/office/drawing/2014/main" id="{60A82686-C648-5F3E-67A5-A79D3042FD96}"/>
              </a:ext>
            </a:extLst>
          </p:cNvPr>
          <p:cNvSpPr/>
          <p:nvPr/>
        </p:nvSpPr>
        <p:spPr>
          <a:xfrm>
            <a:off x="465234" y="859406"/>
            <a:ext cx="11341948" cy="1569660"/>
          </a:xfrm>
          <a:prstGeom prst="rect">
            <a:avLst/>
          </a:prstGeom>
        </p:spPr>
        <p:txBody>
          <a:bodyPr wrap="square">
            <a:spAutoFit/>
          </a:bodyPr>
          <a:lstStyle/>
          <a:p>
            <a:pPr marL="457200" indent="-457200" algn="just">
              <a:buFont typeface="Wingdings" panose="05000000000000000000" pitchFamily="2" charset="2"/>
              <a:buChar char="v"/>
            </a:pPr>
            <a:r>
              <a:rPr lang="vi-VN" sz="2400" dirty="0">
                <a:latin typeface="Cambria" panose="02040503050406030204" pitchFamily="18" charset="0"/>
              </a:rPr>
              <a:t>5.6. Các Widgets nâng cao</a:t>
            </a:r>
          </a:p>
          <a:p>
            <a:pPr marL="457200" indent="-457200" algn="just">
              <a:buFont typeface="Wingdings" panose="05000000000000000000" pitchFamily="2" charset="2"/>
              <a:buChar char="v"/>
            </a:pPr>
            <a:r>
              <a:rPr lang="vi-VN" sz="2400" dirty="0">
                <a:latin typeface="Cambria" panose="02040503050406030204" pitchFamily="18" charset="0"/>
              </a:rPr>
              <a:t>5.6.1. Cách sử </a:t>
            </a:r>
            <a:r>
              <a:rPr lang="vi-VN" sz="2400">
                <a:latin typeface="Cambria" panose="02040503050406030204" pitchFamily="18" charset="0"/>
              </a:rPr>
              <a:t>dụng QTableWidget</a:t>
            </a:r>
            <a:r>
              <a:rPr lang="en-US" sz="2400">
                <a:latin typeface="Cambria" panose="02040503050406030204" pitchFamily="18" charset="0"/>
              </a:rPr>
              <a:t> Design Time</a:t>
            </a:r>
            <a:endParaRPr lang="vi-VN" sz="2400" dirty="0">
              <a:latin typeface="Cambria" panose="02040503050406030204" pitchFamily="18" charset="0"/>
            </a:endParaRPr>
          </a:p>
          <a:p>
            <a:pPr marL="457200" indent="-457200" algn="just">
              <a:buFont typeface="Wingdings" panose="05000000000000000000" pitchFamily="2" charset="2"/>
              <a:buChar char="v"/>
            </a:pPr>
            <a:r>
              <a:rPr lang="vi-VN" sz="2400">
                <a:latin typeface="Cambria" panose="02040503050406030204" pitchFamily="18" charset="0"/>
              </a:rPr>
              <a:t>5.6.</a:t>
            </a:r>
            <a:r>
              <a:rPr lang="en-US" sz="2400">
                <a:latin typeface="Cambria" panose="02040503050406030204" pitchFamily="18" charset="0"/>
              </a:rPr>
              <a:t>2</a:t>
            </a:r>
            <a:r>
              <a:rPr lang="vi-VN" sz="2400">
                <a:latin typeface="Cambria" panose="02040503050406030204" pitchFamily="18" charset="0"/>
              </a:rPr>
              <a:t>. </a:t>
            </a:r>
            <a:r>
              <a:rPr lang="vi-VN" sz="2400" dirty="0">
                <a:latin typeface="Cambria" panose="02040503050406030204" pitchFamily="18" charset="0"/>
              </a:rPr>
              <a:t>QTableWidget và dữ liệu hướng đối tượng</a:t>
            </a:r>
          </a:p>
          <a:p>
            <a:pPr marL="457200" indent="-457200" algn="just">
              <a:buFont typeface="Wingdings" panose="05000000000000000000" pitchFamily="2" charset="2"/>
              <a:buChar char="v"/>
            </a:pPr>
            <a:r>
              <a:rPr lang="vi-VN" sz="2400">
                <a:latin typeface="Cambria" panose="02040503050406030204" pitchFamily="18" charset="0"/>
              </a:rPr>
              <a:t>5.6.</a:t>
            </a:r>
            <a:r>
              <a:rPr lang="en-US" sz="2400">
                <a:latin typeface="Cambria" panose="02040503050406030204" pitchFamily="18" charset="0"/>
              </a:rPr>
              <a:t>3</a:t>
            </a:r>
            <a:r>
              <a:rPr lang="vi-VN" sz="2400">
                <a:latin typeface="Cambria" panose="02040503050406030204" pitchFamily="18" charset="0"/>
              </a:rPr>
              <a:t>. </a:t>
            </a:r>
            <a:r>
              <a:rPr lang="vi-VN" sz="2400" dirty="0">
                <a:latin typeface="Cambria" panose="02040503050406030204" pitchFamily="18" charset="0"/>
              </a:rPr>
              <a:t>QTableWidget và SQLite Database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5.6.4. QTableWidget và SQLite Database</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TextBox 11">
            <a:extLst>
              <a:ext uri="{FF2B5EF4-FFF2-40B4-BE49-F238E27FC236}">
                <a16:creationId xmlns:a16="http://schemas.microsoft.com/office/drawing/2014/main" id="{1C7443C3-B013-F6EE-72AB-894596DCEA73}"/>
              </a:ext>
            </a:extLst>
          </p:cNvPr>
          <p:cNvSpPr txBox="1"/>
          <p:nvPr/>
        </p:nvSpPr>
        <p:spPr>
          <a:xfrm>
            <a:off x="480910" y="798780"/>
            <a:ext cx="9190012" cy="577850"/>
          </a:xfrm>
          <a:prstGeom prst="rect">
            <a:avLst/>
          </a:prstGeom>
          <a:noFill/>
        </p:spPr>
        <p:txBody>
          <a:bodyPr wrap="square">
            <a:spAutoFit/>
          </a:bodyPr>
          <a:lstStyle/>
          <a:p>
            <a:pPr marL="342900" indent="-342900" algn="just">
              <a:lnSpc>
                <a:spcPct val="150000"/>
              </a:lnSpc>
              <a:buFont typeface="Wingdings" panose="05000000000000000000" pitchFamily="2" charset="2"/>
              <a:buChar char="q"/>
            </a:pPr>
            <a:r>
              <a:rPr lang="en-US" sz="2400" b="0" i="0" smtClean="0">
                <a:solidFill>
                  <a:srgbClr val="1A1A1A"/>
                </a:solidFill>
                <a:effectLst/>
                <a:latin typeface="Times New Roman" panose="02020603050405020304" pitchFamily="18" charset="0"/>
                <a:cs typeface="Times New Roman" panose="02020603050405020304" pitchFamily="18" charset="0"/>
              </a:rPr>
              <a:t>CRUD SQLite Database</a:t>
            </a:r>
            <a:endParaRPr lang="en-US" sz="2400">
              <a:latin typeface="Times New Roman" panose="02020603050405020304" pitchFamily="18" charset="0"/>
              <a:cs typeface="Times New Roman" panose="02020603050405020304" pitchFamily="18" charset="0"/>
            </a:endParaRPr>
          </a:p>
        </p:txBody>
      </p:sp>
      <p:sp>
        <p:nvSpPr>
          <p:cNvPr id="13" name="Rounded Rectangular Callout 12"/>
          <p:cNvSpPr/>
          <p:nvPr/>
        </p:nvSpPr>
        <p:spPr>
          <a:xfrm>
            <a:off x="905546" y="1887184"/>
            <a:ext cx="2392219" cy="1039090"/>
          </a:xfrm>
          <a:prstGeom prst="wedgeRoundRectCallout">
            <a:avLst>
              <a:gd name="adj1" fmla="val 86416"/>
              <a:gd name="adj2" fmla="val -55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smtClean="0">
                <a:solidFill>
                  <a:schemeClr val="tx1"/>
                </a:solidFill>
              </a:rPr>
              <a:t>Remove Record</a:t>
            </a:r>
            <a:endParaRPr lang="en-US" sz="2000">
              <a:solidFill>
                <a:schemeClr val="tx1"/>
              </a:solidFill>
            </a:endParaRPr>
          </a:p>
        </p:txBody>
      </p:sp>
      <p:pic>
        <p:nvPicPr>
          <p:cNvPr id="9" name="Picture 8"/>
          <p:cNvPicPr>
            <a:picLocks noChangeAspect="1"/>
          </p:cNvPicPr>
          <p:nvPr/>
        </p:nvPicPr>
        <p:blipFill>
          <a:blip r:embed="rId3"/>
          <a:stretch>
            <a:fillRect/>
          </a:stretch>
        </p:blipFill>
        <p:spPr>
          <a:xfrm>
            <a:off x="4260272" y="1184365"/>
            <a:ext cx="7356898" cy="4175721"/>
          </a:xfrm>
          <a:prstGeom prst="rect">
            <a:avLst/>
          </a:prstGeom>
        </p:spPr>
      </p:pic>
      <p:sp>
        <p:nvSpPr>
          <p:cNvPr id="14" name="Rectangle 13"/>
          <p:cNvSpPr/>
          <p:nvPr/>
        </p:nvSpPr>
        <p:spPr>
          <a:xfrm>
            <a:off x="502810" y="5545630"/>
            <a:ext cx="11311468" cy="646331"/>
          </a:xfrm>
          <a:prstGeom prst="rect">
            <a:avLst/>
          </a:prstGeom>
        </p:spPr>
        <p:txBody>
          <a:bodyPr wrap="square">
            <a:spAutoFit/>
          </a:bodyPr>
          <a:lstStyle/>
          <a:p>
            <a:r>
              <a:rPr lang="en-US" sz="1800" b="1" u="sng" smtClean="0"/>
              <a:t>Hướng dẫn chi tiết:</a:t>
            </a:r>
          </a:p>
          <a:p>
            <a:r>
              <a:rPr lang="en-US" sz="1800" smtClean="0">
                <a:hlinkClick r:id="rId4"/>
              </a:rPr>
              <a:t>https</a:t>
            </a:r>
            <a:r>
              <a:rPr lang="en-US" sz="1800">
                <a:hlinkClick r:id="rId4"/>
              </a:rPr>
              <a:t>://tranduythanh.com/2024/01/04/bai-25-xu-ly-du-lieu-dang-bang-qtablewidget-va-sqlite-database-part-4</a:t>
            </a:r>
            <a:r>
              <a:rPr lang="en-US" sz="1800" smtClean="0">
                <a:hlinkClick r:id="rId4"/>
              </a:rPr>
              <a:t>/</a:t>
            </a:r>
            <a:r>
              <a:rPr lang="en-US" sz="1800" smtClean="0"/>
              <a:t> </a:t>
            </a:r>
            <a:endParaRPr lang="en-US" sz="1800"/>
          </a:p>
        </p:txBody>
      </p:sp>
    </p:spTree>
    <p:extLst>
      <p:ext uri="{BB962C8B-B14F-4D97-AF65-F5344CB8AC3E}">
        <p14:creationId xmlns:p14="http://schemas.microsoft.com/office/powerpoint/2010/main" val="21562933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a:latin typeface="Cambria" panose="02040503050406030204" pitchFamily="18" charset="0"/>
                </a:rPr>
                <a:t>Bài tập</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17007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a:latin typeface="Cambria" panose="02040503050406030204" pitchFamily="18" charset="0"/>
              </a:rPr>
              <a:t>Viết phần mềm quản lý sách:</a:t>
            </a:r>
          </a:p>
          <a:p>
            <a:pPr marL="0" indent="0" algn="just">
              <a:buNone/>
            </a:pPr>
            <a:r>
              <a:rPr lang="en-US" sz="2800">
                <a:latin typeface="Cambria" panose="02040503050406030204" pitchFamily="18" charset="0"/>
              </a:rPr>
              <a:t>-Giao diện sử dụng PyQt6</a:t>
            </a:r>
          </a:p>
          <a:p>
            <a:pPr marL="0" indent="0" algn="just">
              <a:buNone/>
            </a:pPr>
            <a:r>
              <a:rPr lang="en-US" sz="2800">
                <a:latin typeface="Cambria" panose="02040503050406030204" pitchFamily="18" charset="0"/>
              </a:rPr>
              <a:t>-Cơ sở dữ liệu sử dụng MySQL</a:t>
            </a:r>
          </a:p>
          <a:p>
            <a:pPr marL="0" indent="0" algn="just">
              <a:buNone/>
            </a:pPr>
            <a:r>
              <a:rPr lang="en-US" sz="2800">
                <a:latin typeface="Cambria" panose="02040503050406030204" pitchFamily="18" charset="0"/>
              </a:rPr>
              <a:t>-Sinh viên tự đề xuất các bảng dữ liệu và các chức năng trên giao diện.</a:t>
            </a:r>
            <a:endParaRPr lang="en-US" sz="2800" dirty="0">
              <a:latin typeface="Cambria" panose="02040503050406030204" pitchFamily="18" charset="0"/>
            </a:endParaRPr>
          </a:p>
        </p:txBody>
      </p:sp>
    </p:spTree>
    <p:extLst>
      <p:ext uri="{BB962C8B-B14F-4D97-AF65-F5344CB8AC3E}">
        <p14:creationId xmlns:p14="http://schemas.microsoft.com/office/powerpoint/2010/main" val="129018661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3903954"/>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dirty="0">
                <a:latin typeface="Times New Roman" panose="02020603050405020304" pitchFamily="18" charset="0"/>
                <a:cs typeface="Times New Roman" panose="02020603050405020304" pitchFamily="18" charset="0"/>
              </a:rPr>
              <a:t> Hãy trình </a:t>
            </a:r>
            <a:r>
              <a:rPr lang="vi-VN" sz="2400">
                <a:latin typeface="Times New Roman" panose="02020603050405020304" pitchFamily="18" charset="0"/>
                <a:cs typeface="Times New Roman" panose="02020603050405020304" pitchFamily="18" charset="0"/>
              </a:rPr>
              <a:t>bày </a:t>
            </a:r>
            <a:r>
              <a:rPr lang="en-US" sz="2400">
                <a:latin typeface="Times New Roman" panose="02020603050405020304" pitchFamily="18" charset="0"/>
                <a:cs typeface="Times New Roman" panose="02020603050405020304" pitchFamily="18" charset="0"/>
              </a:rPr>
              <a:t>cách sử dụng QTableWidget</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các chức năng: Xem, thêm, sửa, xóa dữ liệu thông thường trên QTableWidget</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b="1" u="sng">
                <a:latin typeface="Times New Roman" panose="02020603050405020304" pitchFamily="18" charset="0"/>
                <a:cs typeface="Times New Roman" panose="02020603050405020304" pitchFamily="18" charset="0"/>
              </a:rPr>
              <a:t>:</a:t>
            </a:r>
            <a:r>
              <a:rPr lang="vi-VN" sz="2400">
                <a:latin typeface="Times New Roman" panose="02020603050405020304" pitchFamily="18" charset="0"/>
                <a:cs typeface="Times New Roman" panose="02020603050405020304" pitchFamily="18" charset="0"/>
              </a:rPr>
              <a:t> </a:t>
            </a:r>
            <a:r>
              <a:rPr lang="en-US" sz="2400">
                <a:latin typeface="Times New Roman" panose="02020603050405020304" pitchFamily="18" charset="0"/>
                <a:cs typeface="Times New Roman" panose="02020603050405020304" pitchFamily="18" charset="0"/>
              </a:rPr>
              <a:t>Trình bày các chức năng: Xem, thêm, sửa, xóa dữ liệu Hướng đối tượng trên QTableWidget</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4:</a:t>
            </a:r>
            <a:r>
              <a:rPr lang="vi-VN" sz="2400" dirty="0">
                <a:latin typeface="Times New Roman" panose="02020603050405020304" pitchFamily="18" charset="0"/>
                <a:cs typeface="Times New Roman" panose="02020603050405020304" pitchFamily="18" charset="0"/>
              </a:rPr>
              <a:t> Trình </a:t>
            </a:r>
            <a:r>
              <a:rPr lang="vi-VN" sz="2400">
                <a:latin typeface="Times New Roman" panose="02020603050405020304" pitchFamily="18" charset="0"/>
                <a:cs typeface="Times New Roman" panose="02020603050405020304" pitchFamily="18" charset="0"/>
              </a:rPr>
              <a:t>bày </a:t>
            </a:r>
            <a:r>
              <a:rPr lang="en-US" sz="2400">
                <a:latin typeface="Times New Roman" panose="02020603050405020304" pitchFamily="18" charset="0"/>
                <a:cs typeface="Times New Roman" panose="02020603050405020304" pitchFamily="18" charset="0"/>
              </a:rPr>
              <a:t>cách tương tác dữ liệu SQLite Database với QTableWidget</a:t>
            </a:r>
            <a:endParaRPr lang="vi-VN" sz="2400" dirty="0">
              <a:latin typeface="Times New Roman" panose="02020603050405020304" pitchFamily="18" charset="0"/>
              <a:cs typeface="Times New Roman" panose="02020603050405020304" pitchFamily="18" charset="0"/>
            </a:endParaRPr>
          </a:p>
          <a:p>
            <a:pPr marL="457200" indent="-457200" algn="just">
              <a:lnSpc>
                <a:spcPct val="150000"/>
              </a:lnSpc>
              <a:buFont typeface="Arial" panose="020B0604020202020204" pitchFamily="34" charset="0"/>
              <a:buChar char="•"/>
            </a:pPr>
            <a:endParaRPr lang="vi-V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957748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1815882"/>
          </a:xfrm>
          <a:prstGeom prst="rect">
            <a:avLst/>
          </a:prstGeom>
        </p:spPr>
        <p:txBody>
          <a:bodyPr wrap="square">
            <a:spAutoFit/>
          </a:bodyPr>
          <a:lstStyle/>
          <a:p>
            <a:pPr marL="457200" indent="-457200" algn="just">
              <a:buFont typeface="Wingdings" panose="05000000000000000000" pitchFamily="2" charset="2"/>
              <a:buChar char="v"/>
            </a:pPr>
            <a:r>
              <a:rPr lang="vi-VN" sz="2800" dirty="0">
                <a:latin typeface="Cambria" panose="02040503050406030204" pitchFamily="18" charset="0"/>
              </a:rPr>
              <a:t>5.6.5. Kiến trúc Model View</a:t>
            </a:r>
          </a:p>
          <a:p>
            <a:pPr marL="457200" indent="-457200" algn="just">
              <a:buFont typeface="Wingdings" panose="05000000000000000000" pitchFamily="2" charset="2"/>
              <a:buChar char="v"/>
            </a:pPr>
            <a:r>
              <a:rPr lang="vi-VN" sz="2800" dirty="0">
                <a:latin typeface="Cambria" panose="02040503050406030204" pitchFamily="18" charset="0"/>
              </a:rPr>
              <a:t>5.6.6. QTableView và Kiến trúc Model View</a:t>
            </a:r>
          </a:p>
          <a:p>
            <a:pPr marL="457200" indent="-457200" algn="just">
              <a:buFont typeface="Wingdings" panose="05000000000000000000" pitchFamily="2" charset="2"/>
              <a:buChar char="v"/>
            </a:pPr>
            <a:r>
              <a:rPr lang="vi-VN" sz="2800" dirty="0">
                <a:latin typeface="Cambria" panose="02040503050406030204" pitchFamily="18" charset="0"/>
              </a:rPr>
              <a:t>5.6.7. </a:t>
            </a:r>
            <a:r>
              <a:rPr lang="vi-VN" sz="2800">
                <a:latin typeface="Cambria" panose="02040503050406030204" pitchFamily="18" charset="0"/>
              </a:rPr>
              <a:t>Menu và </a:t>
            </a:r>
            <a:r>
              <a:rPr lang="en-US" sz="2800" smtClean="0">
                <a:latin typeface="Cambria" panose="02040503050406030204" pitchFamily="18" charset="0"/>
              </a:rPr>
              <a:t>Context menu</a:t>
            </a:r>
            <a:endParaRPr lang="en-US" sz="2800">
              <a:latin typeface="Cambria" panose="02040503050406030204" pitchFamily="18" charset="0"/>
            </a:endParaRPr>
          </a:p>
          <a:p>
            <a:pPr marL="457200" indent="-457200" algn="just">
              <a:buFont typeface="Wingdings" panose="05000000000000000000" pitchFamily="2" charset="2"/>
              <a:buChar char="v"/>
            </a:pPr>
            <a:r>
              <a:rPr lang="en-US" sz="2800">
                <a:latin typeface="Cambria" panose="02040503050406030204" pitchFamily="18" charset="0"/>
              </a:rPr>
              <a:t>5.7. Trực quan hóa dữ liệu</a:t>
            </a:r>
            <a:endParaRPr lang="vi-VN" sz="2800" dirty="0">
              <a:latin typeface="Cambria" panose="02040503050406030204" pitchFamily="18" charset="0"/>
            </a:endParaRPr>
          </a:p>
        </p:txBody>
      </p:sp>
    </p:spTree>
    <p:extLst>
      <p:ext uri="{BB962C8B-B14F-4D97-AF65-F5344CB8AC3E}">
        <p14:creationId xmlns:p14="http://schemas.microsoft.com/office/powerpoint/2010/main" val="3263337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5.6.1. Cách sử dụng QTableWidget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9" name="TextBox 8">
            <a:extLst>
              <a:ext uri="{FF2B5EF4-FFF2-40B4-BE49-F238E27FC236}">
                <a16:creationId xmlns:a16="http://schemas.microsoft.com/office/drawing/2014/main" id="{DB12E989-F286-7015-38DA-A6A85081A03D}"/>
              </a:ext>
            </a:extLst>
          </p:cNvPr>
          <p:cNvSpPr txBox="1"/>
          <p:nvPr/>
        </p:nvSpPr>
        <p:spPr>
          <a:xfrm>
            <a:off x="483671" y="896229"/>
            <a:ext cx="5487808" cy="4457567"/>
          </a:xfrm>
          <a:prstGeom prst="rect">
            <a:avLst/>
          </a:prstGeom>
          <a:noFill/>
        </p:spPr>
        <p:txBody>
          <a:bodyPr wrap="square">
            <a:spAutoFit/>
          </a:bodyPr>
          <a:lstStyle/>
          <a:p>
            <a:pPr algn="just">
              <a:lnSpc>
                <a:spcPct val="150000"/>
              </a:lnSpc>
            </a:pPr>
            <a:r>
              <a:rPr lang="vi-VN" sz="2400" b="0" i="0">
                <a:solidFill>
                  <a:srgbClr val="1A1A1A"/>
                </a:solidFill>
                <a:effectLst/>
                <a:latin typeface="+mj-lt"/>
              </a:rPr>
              <a:t>QTableWidget là một widget dùng để hiển thị dữ liệu dạng bảng (lưới) giúp cho việc quan sát dữ liệu được chi tiết, rõ ràng hơn. Và trong thực tế các dữ liệu của chúng ta cũng thường có nhiều thuộc tính để hiển thị, do đó </a:t>
            </a:r>
            <a:r>
              <a:rPr lang="vi-VN" sz="2400" b="1" i="0">
                <a:solidFill>
                  <a:srgbClr val="1A1A1A"/>
                </a:solidFill>
                <a:effectLst/>
                <a:latin typeface="+mj-lt"/>
              </a:rPr>
              <a:t>QTableWidget</a:t>
            </a:r>
            <a:r>
              <a:rPr lang="vi-VN" sz="2400" b="0" i="0">
                <a:solidFill>
                  <a:srgbClr val="1A1A1A"/>
                </a:solidFill>
                <a:effectLst/>
                <a:latin typeface="+mj-lt"/>
              </a:rPr>
              <a:t> là một trong các Widget quan trọng thường dùng để hiển thị dữ liệu.</a:t>
            </a:r>
            <a:endParaRPr lang="en-US" sz="2400">
              <a:latin typeface="+mj-lt"/>
            </a:endParaRPr>
          </a:p>
        </p:txBody>
      </p:sp>
      <p:pic>
        <p:nvPicPr>
          <p:cNvPr id="1026" name="Picture 2">
            <a:extLst>
              <a:ext uri="{FF2B5EF4-FFF2-40B4-BE49-F238E27FC236}">
                <a16:creationId xmlns:a16="http://schemas.microsoft.com/office/drawing/2014/main" id="{D9334CA6-16BF-A2F3-61CE-9DF1257BA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87" y="896229"/>
            <a:ext cx="6026733" cy="5109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10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5.6.1. Cách sử dụng QTableWidget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8" name="Table 7">
            <a:extLst>
              <a:ext uri="{FF2B5EF4-FFF2-40B4-BE49-F238E27FC236}">
                <a16:creationId xmlns:a16="http://schemas.microsoft.com/office/drawing/2014/main" id="{1A677624-209D-BAC9-940C-2B184A0E0954}"/>
              </a:ext>
            </a:extLst>
          </p:cNvPr>
          <p:cNvGraphicFramePr>
            <a:graphicFrameLocks noGrp="1"/>
          </p:cNvGraphicFramePr>
          <p:nvPr>
            <p:extLst>
              <p:ext uri="{D42A27DB-BD31-4B8C-83A1-F6EECF244321}">
                <p14:modId xmlns:p14="http://schemas.microsoft.com/office/powerpoint/2010/main" val="280500722"/>
              </p:ext>
            </p:extLst>
          </p:nvPr>
        </p:nvGraphicFramePr>
        <p:xfrm>
          <a:off x="607482" y="1019561"/>
          <a:ext cx="10735736" cy="4917834"/>
        </p:xfrm>
        <a:graphic>
          <a:graphicData uri="http://schemas.openxmlformats.org/drawingml/2006/table">
            <a:tbl>
              <a:tblPr>
                <a:tableStyleId>{5940675A-B579-460E-94D1-54222C63F5DA}</a:tableStyleId>
              </a:tblPr>
              <a:tblGrid>
                <a:gridCol w="4872568">
                  <a:extLst>
                    <a:ext uri="{9D8B030D-6E8A-4147-A177-3AD203B41FA5}">
                      <a16:colId xmlns:a16="http://schemas.microsoft.com/office/drawing/2014/main" val="893116811"/>
                    </a:ext>
                  </a:extLst>
                </a:gridCol>
                <a:gridCol w="5863168">
                  <a:extLst>
                    <a:ext uri="{9D8B030D-6E8A-4147-A177-3AD203B41FA5}">
                      <a16:colId xmlns:a16="http://schemas.microsoft.com/office/drawing/2014/main" val="3298019583"/>
                    </a:ext>
                  </a:extLst>
                </a:gridCol>
              </a:tblGrid>
              <a:tr h="229335">
                <a:tc>
                  <a:txBody>
                    <a:bodyPr/>
                    <a:lstStyle/>
                    <a:p>
                      <a:pPr algn="l" latinLnBrk="0"/>
                      <a:r>
                        <a:rPr lang="vi-VN" sz="2400" b="1">
                          <a:effectLst/>
                        </a:rPr>
                        <a:t>Thuộc tính, phương thức, signal</a:t>
                      </a:r>
                      <a:endParaRPr lang="vi-VN" sz="2400" b="1">
                        <a:effectLst/>
                        <a:latin typeface="+mj-lt"/>
                      </a:endParaRPr>
                    </a:p>
                  </a:txBody>
                  <a:tcPr marL="18105" marR="18105" marT="9053" marB="9053" anchor="ctr">
                    <a:solidFill>
                      <a:srgbClr val="FFFF00"/>
                    </a:solidFill>
                  </a:tcPr>
                </a:tc>
                <a:tc>
                  <a:txBody>
                    <a:bodyPr/>
                    <a:lstStyle/>
                    <a:p>
                      <a:pPr algn="l" latinLnBrk="0"/>
                      <a:r>
                        <a:rPr lang="en-US" sz="2400" b="1">
                          <a:effectLst/>
                        </a:rPr>
                        <a:t>Ý nghĩa chức năng</a:t>
                      </a:r>
                      <a:endParaRPr lang="en-US" sz="2400" b="1">
                        <a:effectLst/>
                        <a:latin typeface="+mj-lt"/>
                      </a:endParaRPr>
                    </a:p>
                  </a:txBody>
                  <a:tcPr marL="18105" marR="18105" marT="9053" marB="9053" anchor="ctr">
                    <a:solidFill>
                      <a:srgbClr val="FFFF00"/>
                    </a:solidFill>
                  </a:tcPr>
                </a:tc>
                <a:extLst>
                  <a:ext uri="{0D108BD9-81ED-4DB2-BD59-A6C34878D82A}">
                    <a16:rowId xmlns:a16="http://schemas.microsoft.com/office/drawing/2014/main" val="3807505891"/>
                  </a:ext>
                </a:extLst>
              </a:tr>
              <a:tr h="271581">
                <a:tc>
                  <a:txBody>
                    <a:bodyPr/>
                    <a:lstStyle/>
                    <a:p>
                      <a:pPr algn="l" latinLnBrk="0"/>
                      <a:r>
                        <a:rPr lang="en-US" sz="2400" b="0">
                          <a:effectLst/>
                        </a:rPr>
                        <a:t>QTableWidget()</a:t>
                      </a:r>
                      <a:endParaRPr lang="en-US" sz="2400" b="0">
                        <a:effectLst/>
                        <a:latin typeface="+mj-lt"/>
                      </a:endParaRPr>
                    </a:p>
                  </a:txBody>
                  <a:tcPr marL="18105" marR="18105" marT="9053" marB="9053" anchor="ctr"/>
                </a:tc>
                <a:tc>
                  <a:txBody>
                    <a:bodyPr/>
                    <a:lstStyle/>
                    <a:p>
                      <a:pPr algn="l" latinLnBrk="0"/>
                      <a:r>
                        <a:rPr lang="en-US" sz="2400" b="0">
                          <a:effectLst/>
                        </a:rPr>
                        <a:t>Constructor để tạo đối tượng QTableWidget</a:t>
                      </a:r>
                      <a:endParaRPr lang="en-US" sz="2400" b="0">
                        <a:effectLst/>
                        <a:latin typeface="+mj-lt"/>
                      </a:endParaRPr>
                    </a:p>
                  </a:txBody>
                  <a:tcPr marL="18105" marR="18105" marT="9053" marB="9053" anchor="ctr"/>
                </a:tc>
                <a:extLst>
                  <a:ext uri="{0D108BD9-81ED-4DB2-BD59-A6C34878D82A}">
                    <a16:rowId xmlns:a16="http://schemas.microsoft.com/office/drawing/2014/main" val="3084967842"/>
                  </a:ext>
                </a:extLst>
              </a:tr>
              <a:tr h="525057">
                <a:tc>
                  <a:txBody>
                    <a:bodyPr/>
                    <a:lstStyle/>
                    <a:p>
                      <a:pPr algn="l" latinLnBrk="0"/>
                      <a:r>
                        <a:rPr lang="en-US" sz="2400" b="0">
                          <a:effectLst/>
                        </a:rPr>
                        <a:t>QTableWidget(rows, columns)</a:t>
                      </a:r>
                      <a:endParaRPr lang="en-US" sz="2400" b="0">
                        <a:effectLst/>
                        <a:latin typeface="+mj-lt"/>
                      </a:endParaRPr>
                    </a:p>
                  </a:txBody>
                  <a:tcPr marL="18105" marR="18105" marT="9053" marB="9053" anchor="ctr"/>
                </a:tc>
                <a:tc>
                  <a:txBody>
                    <a:bodyPr/>
                    <a:lstStyle/>
                    <a:p>
                      <a:pPr algn="l" latinLnBrk="0"/>
                      <a:r>
                        <a:rPr lang="vi-VN" sz="2400" b="0">
                          <a:effectLst/>
                        </a:rPr>
                        <a:t>Constructor để tạo đối tượng QTableWidget, mặc định có rows dòng và columns cột</a:t>
                      </a:r>
                      <a:endParaRPr lang="vi-VN" sz="2400" b="0">
                        <a:effectLst/>
                        <a:latin typeface="+mj-lt"/>
                      </a:endParaRPr>
                    </a:p>
                  </a:txBody>
                  <a:tcPr marL="18105" marR="18105" marT="9053" marB="9053" anchor="ctr"/>
                </a:tc>
                <a:extLst>
                  <a:ext uri="{0D108BD9-81ED-4DB2-BD59-A6C34878D82A}">
                    <a16:rowId xmlns:a16="http://schemas.microsoft.com/office/drawing/2014/main" val="655984815"/>
                  </a:ext>
                </a:extLst>
              </a:tr>
              <a:tr h="271581">
                <a:tc>
                  <a:txBody>
                    <a:bodyPr/>
                    <a:lstStyle/>
                    <a:p>
                      <a:pPr algn="l" latinLnBrk="0"/>
                      <a:r>
                        <a:rPr lang="en-US" sz="2400" b="0">
                          <a:effectLst/>
                        </a:rPr>
                        <a:t>setRowCount(rows)</a:t>
                      </a:r>
                      <a:endParaRPr lang="en-US" sz="2400" b="0">
                        <a:effectLst/>
                        <a:latin typeface="+mj-lt"/>
                      </a:endParaRPr>
                    </a:p>
                  </a:txBody>
                  <a:tcPr marL="18105" marR="18105" marT="9053" marB="9053" anchor="ctr"/>
                </a:tc>
                <a:tc>
                  <a:txBody>
                    <a:bodyPr/>
                    <a:lstStyle/>
                    <a:p>
                      <a:pPr algn="l" latinLnBrk="0"/>
                      <a:r>
                        <a:rPr lang="en-US" sz="2400" b="0">
                          <a:effectLst/>
                        </a:rPr>
                        <a:t>Hàm thiết lập số dòng cho QTableWidget</a:t>
                      </a:r>
                      <a:endParaRPr lang="en-US" sz="2400" b="0">
                        <a:effectLst/>
                        <a:latin typeface="+mj-lt"/>
                      </a:endParaRPr>
                    </a:p>
                  </a:txBody>
                  <a:tcPr marL="18105" marR="18105" marT="9053" marB="9053" anchor="ctr"/>
                </a:tc>
                <a:extLst>
                  <a:ext uri="{0D108BD9-81ED-4DB2-BD59-A6C34878D82A}">
                    <a16:rowId xmlns:a16="http://schemas.microsoft.com/office/drawing/2014/main" val="3718221980"/>
                  </a:ext>
                </a:extLst>
              </a:tr>
              <a:tr h="271581">
                <a:tc>
                  <a:txBody>
                    <a:bodyPr/>
                    <a:lstStyle/>
                    <a:p>
                      <a:pPr algn="l" latinLnBrk="0"/>
                      <a:r>
                        <a:rPr lang="en-US" sz="2400" b="0">
                          <a:effectLst/>
                        </a:rPr>
                        <a:t>setColumnCount(columns)</a:t>
                      </a:r>
                      <a:endParaRPr lang="en-US" sz="2400" b="0">
                        <a:effectLst/>
                        <a:latin typeface="+mj-lt"/>
                      </a:endParaRPr>
                    </a:p>
                  </a:txBody>
                  <a:tcPr marL="18105" marR="18105" marT="9053" marB="9053" anchor="ctr"/>
                </a:tc>
                <a:tc>
                  <a:txBody>
                    <a:bodyPr/>
                    <a:lstStyle/>
                    <a:p>
                      <a:pPr algn="l" latinLnBrk="0"/>
                      <a:r>
                        <a:rPr lang="en-US" sz="2400" b="0">
                          <a:effectLst/>
                        </a:rPr>
                        <a:t>Hàm thiết lập số cột cho QTableWidget</a:t>
                      </a:r>
                      <a:endParaRPr lang="en-US" sz="2400" b="0">
                        <a:effectLst/>
                        <a:latin typeface="+mj-lt"/>
                      </a:endParaRPr>
                    </a:p>
                  </a:txBody>
                  <a:tcPr marL="18105" marR="18105" marT="9053" marB="9053" anchor="ctr"/>
                </a:tc>
                <a:extLst>
                  <a:ext uri="{0D108BD9-81ED-4DB2-BD59-A6C34878D82A}">
                    <a16:rowId xmlns:a16="http://schemas.microsoft.com/office/drawing/2014/main" val="2521892622"/>
                  </a:ext>
                </a:extLst>
              </a:tr>
              <a:tr h="229335">
                <a:tc>
                  <a:txBody>
                    <a:bodyPr/>
                    <a:lstStyle/>
                    <a:p>
                      <a:pPr algn="l" latinLnBrk="0"/>
                      <a:r>
                        <a:rPr lang="en-US" sz="2400" b="0">
                          <a:effectLst/>
                        </a:rPr>
                        <a:t>setHorizontalHeaderLabels(labels)</a:t>
                      </a:r>
                      <a:endParaRPr lang="en-US" sz="2400" b="0">
                        <a:effectLst/>
                        <a:latin typeface="+mj-lt"/>
                      </a:endParaRPr>
                    </a:p>
                  </a:txBody>
                  <a:tcPr marL="18105" marR="18105" marT="9053" marB="9053" anchor="ctr"/>
                </a:tc>
                <a:tc>
                  <a:txBody>
                    <a:bodyPr/>
                    <a:lstStyle/>
                    <a:p>
                      <a:pPr algn="l" latinLnBrk="0"/>
                      <a:r>
                        <a:rPr lang="en-US" sz="2400" b="0">
                          <a:effectLst/>
                        </a:rPr>
                        <a:t>Hàm thiết lập tiêu đề cột</a:t>
                      </a:r>
                      <a:endParaRPr lang="en-US" sz="2400" b="0">
                        <a:effectLst/>
                        <a:latin typeface="+mj-lt"/>
                      </a:endParaRPr>
                    </a:p>
                  </a:txBody>
                  <a:tcPr marL="18105" marR="18105" marT="9053" marB="9053" anchor="ctr"/>
                </a:tc>
                <a:extLst>
                  <a:ext uri="{0D108BD9-81ED-4DB2-BD59-A6C34878D82A}">
                    <a16:rowId xmlns:a16="http://schemas.microsoft.com/office/drawing/2014/main" val="809612345"/>
                  </a:ext>
                </a:extLst>
              </a:tr>
              <a:tr h="187089">
                <a:tc>
                  <a:txBody>
                    <a:bodyPr/>
                    <a:lstStyle/>
                    <a:p>
                      <a:pPr algn="l" latinLnBrk="0"/>
                      <a:r>
                        <a:rPr lang="en-US" sz="2400" b="0">
                          <a:effectLst/>
                        </a:rPr>
                        <a:t>setColumnWidth(column, width)</a:t>
                      </a:r>
                      <a:endParaRPr lang="en-US" sz="2400" b="0">
                        <a:effectLst/>
                        <a:latin typeface="+mj-lt"/>
                      </a:endParaRPr>
                    </a:p>
                  </a:txBody>
                  <a:tcPr marL="18105" marR="18105" marT="9053" marB="9053" anchor="ctr"/>
                </a:tc>
                <a:tc>
                  <a:txBody>
                    <a:bodyPr/>
                    <a:lstStyle/>
                    <a:p>
                      <a:pPr algn="l" latinLnBrk="0"/>
                      <a:r>
                        <a:rPr lang="en-US" sz="2400" b="0">
                          <a:effectLst/>
                        </a:rPr>
                        <a:t>Hàm thiết lập độ rộng của cột</a:t>
                      </a:r>
                      <a:endParaRPr lang="en-US" sz="2400" b="0">
                        <a:effectLst/>
                        <a:latin typeface="+mj-lt"/>
                      </a:endParaRPr>
                    </a:p>
                  </a:txBody>
                  <a:tcPr marL="18105" marR="18105" marT="9053" marB="9053" anchor="ctr"/>
                </a:tc>
                <a:extLst>
                  <a:ext uri="{0D108BD9-81ED-4DB2-BD59-A6C34878D82A}">
                    <a16:rowId xmlns:a16="http://schemas.microsoft.com/office/drawing/2014/main" val="2331871035"/>
                  </a:ext>
                </a:extLst>
              </a:tr>
              <a:tr h="271581">
                <a:tc>
                  <a:txBody>
                    <a:bodyPr/>
                    <a:lstStyle/>
                    <a:p>
                      <a:pPr algn="l" latinLnBrk="0"/>
                      <a:r>
                        <a:rPr lang="en-US" sz="2400" b="0">
                          <a:effectLst/>
                        </a:rPr>
                        <a:t>rowCount()</a:t>
                      </a:r>
                      <a:endParaRPr lang="en-US" sz="2400" b="0">
                        <a:effectLst/>
                        <a:latin typeface="+mj-lt"/>
                      </a:endParaRPr>
                    </a:p>
                  </a:txBody>
                  <a:tcPr marL="18105" marR="18105" marT="9053" marB="9053" anchor="ctr"/>
                </a:tc>
                <a:tc>
                  <a:txBody>
                    <a:bodyPr/>
                    <a:lstStyle/>
                    <a:p>
                      <a:pPr algn="l" latinLnBrk="0"/>
                      <a:r>
                        <a:rPr lang="en-US" sz="2400" b="0">
                          <a:effectLst/>
                        </a:rPr>
                        <a:t>Hàm trả về số dòng trong QTableWidget</a:t>
                      </a:r>
                      <a:endParaRPr lang="en-US" sz="2400" b="0">
                        <a:effectLst/>
                        <a:latin typeface="+mj-lt"/>
                      </a:endParaRPr>
                    </a:p>
                  </a:txBody>
                  <a:tcPr marL="18105" marR="18105" marT="9053" marB="9053" anchor="ctr"/>
                </a:tc>
                <a:extLst>
                  <a:ext uri="{0D108BD9-81ED-4DB2-BD59-A6C34878D82A}">
                    <a16:rowId xmlns:a16="http://schemas.microsoft.com/office/drawing/2014/main" val="699112423"/>
                  </a:ext>
                </a:extLst>
              </a:tr>
              <a:tr h="356073">
                <a:tc>
                  <a:txBody>
                    <a:bodyPr/>
                    <a:lstStyle/>
                    <a:p>
                      <a:pPr algn="l" latinLnBrk="0"/>
                      <a:r>
                        <a:rPr lang="en-US" sz="2400" b="0">
                          <a:effectLst/>
                        </a:rPr>
                        <a:t>insertRow(row)</a:t>
                      </a:r>
                      <a:endParaRPr lang="en-US" sz="2400" b="0">
                        <a:effectLst/>
                        <a:latin typeface="+mj-lt"/>
                      </a:endParaRPr>
                    </a:p>
                  </a:txBody>
                  <a:tcPr marL="18105" marR="18105" marT="9053" marB="9053" anchor="ctr"/>
                </a:tc>
                <a:tc>
                  <a:txBody>
                    <a:bodyPr/>
                    <a:lstStyle/>
                    <a:p>
                      <a:pPr algn="l" latinLnBrk="0"/>
                      <a:r>
                        <a:rPr lang="en-US" sz="2400" b="0">
                          <a:effectLst/>
                        </a:rPr>
                        <a:t>Hàm chèn một item mới vào vị trí row trong QTableWidget</a:t>
                      </a:r>
                      <a:endParaRPr lang="en-US" sz="2400" b="0">
                        <a:effectLst/>
                        <a:latin typeface="+mj-lt"/>
                      </a:endParaRPr>
                    </a:p>
                  </a:txBody>
                  <a:tcPr marL="18105" marR="18105" marT="9053" marB="9053" anchor="ctr"/>
                </a:tc>
                <a:extLst>
                  <a:ext uri="{0D108BD9-81ED-4DB2-BD59-A6C34878D82A}">
                    <a16:rowId xmlns:a16="http://schemas.microsoft.com/office/drawing/2014/main" val="2710252821"/>
                  </a:ext>
                </a:extLst>
              </a:tr>
            </a:tbl>
          </a:graphicData>
        </a:graphic>
      </p:graphicFrame>
    </p:spTree>
    <p:extLst>
      <p:ext uri="{BB962C8B-B14F-4D97-AF65-F5344CB8AC3E}">
        <p14:creationId xmlns:p14="http://schemas.microsoft.com/office/powerpoint/2010/main" val="2484881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5.6.1. Cách sử dụng QTableWidget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graphicFrame>
        <p:nvGraphicFramePr>
          <p:cNvPr id="8" name="Table 7">
            <a:extLst>
              <a:ext uri="{FF2B5EF4-FFF2-40B4-BE49-F238E27FC236}">
                <a16:creationId xmlns:a16="http://schemas.microsoft.com/office/drawing/2014/main" id="{1A677624-209D-BAC9-940C-2B184A0E0954}"/>
              </a:ext>
            </a:extLst>
          </p:cNvPr>
          <p:cNvGraphicFramePr>
            <a:graphicFrameLocks noGrp="1"/>
          </p:cNvGraphicFramePr>
          <p:nvPr>
            <p:extLst>
              <p:ext uri="{D42A27DB-BD31-4B8C-83A1-F6EECF244321}">
                <p14:modId xmlns:p14="http://schemas.microsoft.com/office/powerpoint/2010/main" val="3812813537"/>
              </p:ext>
            </p:extLst>
          </p:nvPr>
        </p:nvGraphicFramePr>
        <p:xfrm>
          <a:off x="670982" y="1102111"/>
          <a:ext cx="10735736" cy="3766236"/>
        </p:xfrm>
        <a:graphic>
          <a:graphicData uri="http://schemas.openxmlformats.org/drawingml/2006/table">
            <a:tbl>
              <a:tblPr>
                <a:tableStyleId>{5940675A-B579-460E-94D1-54222C63F5DA}</a:tableStyleId>
              </a:tblPr>
              <a:tblGrid>
                <a:gridCol w="5107518">
                  <a:extLst>
                    <a:ext uri="{9D8B030D-6E8A-4147-A177-3AD203B41FA5}">
                      <a16:colId xmlns:a16="http://schemas.microsoft.com/office/drawing/2014/main" val="893116811"/>
                    </a:ext>
                  </a:extLst>
                </a:gridCol>
                <a:gridCol w="5628218">
                  <a:extLst>
                    <a:ext uri="{9D8B030D-6E8A-4147-A177-3AD203B41FA5}">
                      <a16:colId xmlns:a16="http://schemas.microsoft.com/office/drawing/2014/main" val="3298019583"/>
                    </a:ext>
                  </a:extLst>
                </a:gridCol>
              </a:tblGrid>
              <a:tr h="229335">
                <a:tc>
                  <a:txBody>
                    <a:bodyPr/>
                    <a:lstStyle/>
                    <a:p>
                      <a:pPr algn="l" latinLnBrk="0"/>
                      <a:r>
                        <a:rPr lang="vi-VN" sz="2400" b="1">
                          <a:effectLst/>
                        </a:rPr>
                        <a:t>Thuộc tính, phương thức, signal</a:t>
                      </a:r>
                      <a:endParaRPr lang="vi-VN" sz="2400" b="1">
                        <a:effectLst/>
                        <a:latin typeface="+mj-lt"/>
                      </a:endParaRPr>
                    </a:p>
                  </a:txBody>
                  <a:tcPr marL="18105" marR="18105" marT="9053" marB="9053" anchor="ctr">
                    <a:solidFill>
                      <a:srgbClr val="FFFF00"/>
                    </a:solidFill>
                  </a:tcPr>
                </a:tc>
                <a:tc>
                  <a:txBody>
                    <a:bodyPr/>
                    <a:lstStyle/>
                    <a:p>
                      <a:pPr algn="l" latinLnBrk="0"/>
                      <a:r>
                        <a:rPr lang="en-US" sz="2400" b="1">
                          <a:effectLst/>
                        </a:rPr>
                        <a:t>Ý nghĩa chức năng</a:t>
                      </a:r>
                      <a:endParaRPr lang="en-US" sz="2400" b="1">
                        <a:effectLst/>
                        <a:latin typeface="+mj-lt"/>
                      </a:endParaRPr>
                    </a:p>
                  </a:txBody>
                  <a:tcPr marL="18105" marR="18105" marT="9053" marB="9053" anchor="ctr">
                    <a:solidFill>
                      <a:srgbClr val="FFFF00"/>
                    </a:solidFill>
                  </a:tcPr>
                </a:tc>
                <a:extLst>
                  <a:ext uri="{0D108BD9-81ED-4DB2-BD59-A6C34878D82A}">
                    <a16:rowId xmlns:a16="http://schemas.microsoft.com/office/drawing/2014/main" val="3807505891"/>
                  </a:ext>
                </a:extLst>
              </a:tr>
              <a:tr h="313827">
                <a:tc>
                  <a:txBody>
                    <a:bodyPr/>
                    <a:lstStyle/>
                    <a:p>
                      <a:pPr algn="l" latinLnBrk="0"/>
                      <a:r>
                        <a:rPr lang="en-US" sz="2400" b="0">
                          <a:effectLst/>
                        </a:rPr>
                        <a:t>setItem(row, column, item)</a:t>
                      </a:r>
                      <a:endParaRPr lang="en-US" sz="2400" b="0">
                        <a:effectLst/>
                        <a:latin typeface="+mj-lt"/>
                      </a:endParaRPr>
                    </a:p>
                  </a:txBody>
                  <a:tcPr marL="18105" marR="18105" marT="9053" marB="9053" anchor="ctr"/>
                </a:tc>
                <a:tc>
                  <a:txBody>
                    <a:bodyPr/>
                    <a:lstStyle/>
                    <a:p>
                      <a:pPr algn="l" latinLnBrk="0"/>
                      <a:r>
                        <a:rPr lang="en-US" sz="2400" b="0">
                          <a:effectLst/>
                        </a:rPr>
                        <a:t>Hàm thiết lập các giá trị cho CELL của Item.</a:t>
                      </a:r>
                      <a:endParaRPr lang="en-US" sz="2400" b="0">
                        <a:effectLst/>
                        <a:latin typeface="+mj-lt"/>
                      </a:endParaRPr>
                    </a:p>
                  </a:txBody>
                  <a:tcPr marL="18105" marR="18105" marT="9053" marB="9053" anchor="ctr"/>
                </a:tc>
                <a:extLst>
                  <a:ext uri="{0D108BD9-81ED-4DB2-BD59-A6C34878D82A}">
                    <a16:rowId xmlns:a16="http://schemas.microsoft.com/office/drawing/2014/main" val="93987202"/>
                  </a:ext>
                </a:extLst>
              </a:tr>
              <a:tr h="271581">
                <a:tc>
                  <a:txBody>
                    <a:bodyPr/>
                    <a:lstStyle/>
                    <a:p>
                      <a:pPr algn="l" latinLnBrk="0"/>
                      <a:r>
                        <a:rPr lang="en-US" sz="2400" b="0">
                          <a:effectLst/>
                        </a:rPr>
                        <a:t>removeRow(current_row)</a:t>
                      </a:r>
                      <a:endParaRPr lang="en-US" sz="2400" b="0">
                        <a:effectLst/>
                        <a:latin typeface="+mj-lt"/>
                      </a:endParaRPr>
                    </a:p>
                  </a:txBody>
                  <a:tcPr marL="18105" marR="18105" marT="9053" marB="9053" anchor="ctr"/>
                </a:tc>
                <a:tc>
                  <a:txBody>
                    <a:bodyPr/>
                    <a:lstStyle/>
                    <a:p>
                      <a:pPr algn="l" latinLnBrk="0"/>
                      <a:r>
                        <a:rPr lang="en-US" sz="2400" b="0">
                          <a:effectLst/>
                        </a:rPr>
                        <a:t>Hàm xóa dòng khỏi QTableWidget</a:t>
                      </a:r>
                      <a:endParaRPr lang="en-US" sz="2400" b="0">
                        <a:effectLst/>
                        <a:latin typeface="+mj-lt"/>
                      </a:endParaRPr>
                    </a:p>
                  </a:txBody>
                  <a:tcPr marL="18105" marR="18105" marT="9053" marB="9053" anchor="ctr"/>
                </a:tc>
                <a:extLst>
                  <a:ext uri="{0D108BD9-81ED-4DB2-BD59-A6C34878D82A}">
                    <a16:rowId xmlns:a16="http://schemas.microsoft.com/office/drawing/2014/main" val="2099815509"/>
                  </a:ext>
                </a:extLst>
              </a:tr>
              <a:tr h="525057">
                <a:tc>
                  <a:txBody>
                    <a:bodyPr/>
                    <a:lstStyle/>
                    <a:p>
                      <a:pPr algn="l" latinLnBrk="0"/>
                      <a:r>
                        <a:rPr lang="en-US" sz="2400" b="0">
                          <a:effectLst/>
                        </a:rPr>
                        <a:t>itemSelectionChanged</a:t>
                      </a:r>
                      <a:endParaRPr lang="en-US" sz="2400" b="0">
                        <a:effectLst/>
                        <a:latin typeface="+mj-lt"/>
                      </a:endParaRPr>
                    </a:p>
                  </a:txBody>
                  <a:tcPr marL="18105" marR="18105" marT="9053" marB="9053" anchor="ctr"/>
                </a:tc>
                <a:tc>
                  <a:txBody>
                    <a:bodyPr/>
                    <a:lstStyle/>
                    <a:p>
                      <a:pPr algn="l" latinLnBrk="0"/>
                      <a:r>
                        <a:rPr lang="vi-VN" sz="2400" b="0">
                          <a:effectLst/>
                        </a:rPr>
                        <a:t>signal để lắng nghe người sử dụng đang chọn dòng dữ liệu nào trong QTableWidget</a:t>
                      </a:r>
                      <a:endParaRPr lang="vi-VN" sz="2400" b="0">
                        <a:effectLst/>
                        <a:latin typeface="+mj-lt"/>
                      </a:endParaRPr>
                    </a:p>
                  </a:txBody>
                  <a:tcPr marL="18105" marR="18105" marT="9053" marB="9053" anchor="ctr"/>
                </a:tc>
                <a:extLst>
                  <a:ext uri="{0D108BD9-81ED-4DB2-BD59-A6C34878D82A}">
                    <a16:rowId xmlns:a16="http://schemas.microsoft.com/office/drawing/2014/main" val="3307917083"/>
                  </a:ext>
                </a:extLst>
              </a:tr>
              <a:tr h="356073">
                <a:tc>
                  <a:txBody>
                    <a:bodyPr/>
                    <a:lstStyle/>
                    <a:p>
                      <a:pPr algn="l" latinLnBrk="0"/>
                      <a:r>
                        <a:rPr lang="en-US" sz="2400" b="0">
                          <a:effectLst/>
                        </a:rPr>
                        <a:t>currentRow()</a:t>
                      </a:r>
                      <a:endParaRPr lang="en-US" sz="2400" b="0">
                        <a:effectLst/>
                        <a:latin typeface="+mj-lt"/>
                      </a:endParaRPr>
                    </a:p>
                  </a:txBody>
                  <a:tcPr marL="18105" marR="18105" marT="9053" marB="9053" anchor="ctr"/>
                </a:tc>
                <a:tc>
                  <a:txBody>
                    <a:bodyPr/>
                    <a:lstStyle/>
                    <a:p>
                      <a:pPr algn="l" latinLnBrk="0"/>
                      <a:r>
                        <a:rPr lang="en-US" sz="2400" b="0">
                          <a:effectLst/>
                        </a:rPr>
                        <a:t>Hàm trả về vị trí của dòng đang lựa chọn trên giao diện</a:t>
                      </a:r>
                      <a:endParaRPr lang="en-US" sz="2400" b="0">
                        <a:effectLst/>
                        <a:latin typeface="+mj-lt"/>
                      </a:endParaRPr>
                    </a:p>
                  </a:txBody>
                  <a:tcPr marL="18105" marR="18105" marT="9053" marB="9053" anchor="ctr"/>
                </a:tc>
                <a:extLst>
                  <a:ext uri="{0D108BD9-81ED-4DB2-BD59-A6C34878D82A}">
                    <a16:rowId xmlns:a16="http://schemas.microsoft.com/office/drawing/2014/main" val="3004946535"/>
                  </a:ext>
                </a:extLst>
              </a:tr>
              <a:tr h="271581">
                <a:tc>
                  <a:txBody>
                    <a:bodyPr/>
                    <a:lstStyle/>
                    <a:p>
                      <a:pPr algn="l" latinLnBrk="0"/>
                      <a:r>
                        <a:rPr lang="en-US" sz="2400" b="0">
                          <a:effectLst/>
                        </a:rPr>
                        <a:t>item(row,column)</a:t>
                      </a:r>
                      <a:endParaRPr lang="en-US" sz="2400" b="0">
                        <a:effectLst/>
                        <a:latin typeface="+mj-lt"/>
                      </a:endParaRPr>
                    </a:p>
                  </a:txBody>
                  <a:tcPr marL="18105" marR="18105" marT="9053" marB="9053" anchor="ctr"/>
                </a:tc>
                <a:tc>
                  <a:txBody>
                    <a:bodyPr/>
                    <a:lstStyle/>
                    <a:p>
                      <a:pPr algn="l" latinLnBrk="0"/>
                      <a:r>
                        <a:rPr lang="en-US" sz="2400" b="0">
                          <a:effectLst/>
                        </a:rPr>
                        <a:t>Trả về ô giao nhau giữa row và column</a:t>
                      </a:r>
                      <a:endParaRPr lang="en-US" sz="2400" b="0">
                        <a:effectLst/>
                        <a:latin typeface="+mj-lt"/>
                      </a:endParaRPr>
                    </a:p>
                  </a:txBody>
                  <a:tcPr marL="18105" marR="18105" marT="9053" marB="9053" anchor="ctr"/>
                </a:tc>
                <a:extLst>
                  <a:ext uri="{0D108BD9-81ED-4DB2-BD59-A6C34878D82A}">
                    <a16:rowId xmlns:a16="http://schemas.microsoft.com/office/drawing/2014/main" val="901445894"/>
                  </a:ext>
                </a:extLst>
              </a:tr>
            </a:tbl>
          </a:graphicData>
        </a:graphic>
      </p:graphicFrame>
    </p:spTree>
    <p:extLst>
      <p:ext uri="{BB962C8B-B14F-4D97-AF65-F5344CB8AC3E}">
        <p14:creationId xmlns:p14="http://schemas.microsoft.com/office/powerpoint/2010/main" val="2426556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5.6.1. Cách sử dụng QTableWidget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3074" name="Picture 2">
            <a:extLst>
              <a:ext uri="{FF2B5EF4-FFF2-40B4-BE49-F238E27FC236}">
                <a16:creationId xmlns:a16="http://schemas.microsoft.com/office/drawing/2014/main" id="{7CEBE5BF-138B-CD1A-EC1B-0E5413F19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4600" y="955555"/>
            <a:ext cx="8985250" cy="5370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931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5.6.1. Cách sử dụng QTableWidget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4098" name="Picture 2">
            <a:extLst>
              <a:ext uri="{FF2B5EF4-FFF2-40B4-BE49-F238E27FC236}">
                <a16:creationId xmlns:a16="http://schemas.microsoft.com/office/drawing/2014/main" id="{53734286-F928-4062-0919-E5B1843219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050" y="979488"/>
            <a:ext cx="9753600"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893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17868" cy="508000"/>
            <a:chOff x="789624" y="1191463"/>
            <a:chExt cx="741786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1689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5.6.1. Cách sử dụng QTableWidget</a:t>
              </a:r>
              <a:endParaRPr lang="vi-VN" sz="2800"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5122" name="Picture 2">
            <a:extLst>
              <a:ext uri="{FF2B5EF4-FFF2-40B4-BE49-F238E27FC236}">
                <a16:creationId xmlns:a16="http://schemas.microsoft.com/office/drawing/2014/main" id="{622E870B-BFE9-8AA0-ED31-0D48E0F317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7551" y="856980"/>
            <a:ext cx="7632700" cy="538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65965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1200</TotalTime>
  <Words>1130</Words>
  <Application>Microsoft Office PowerPoint</Application>
  <PresentationFormat>Widescreen</PresentationFormat>
  <Paragraphs>203</Paragraphs>
  <Slides>34</Slides>
  <Notes>34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34</vt:i4>
      </vt:variant>
    </vt:vector>
  </HeadingPairs>
  <TitlesOfParts>
    <vt:vector size="44" baseType="lpstr">
      <vt:lpstr>Times New Roman</vt:lpstr>
      <vt:lpstr>Lato</vt:lpstr>
      <vt:lpstr>Arial</vt:lpstr>
      <vt:lpstr>Arial Unicode MS</vt:lpstr>
      <vt:lpstr>Cambria</vt:lpstr>
      <vt:lpstr>Calibri</vt:lpstr>
      <vt:lpstr>Wingdings</vt:lpstr>
      <vt:lpstr>JetBrains Mono</vt:lpstr>
      <vt:lpstr>Lato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thanhtd</cp:lastModifiedBy>
  <cp:revision>342</cp:revision>
  <dcterms:created xsi:type="dcterms:W3CDTF">2022-12-02T04:21:00Z</dcterms:created>
  <dcterms:modified xsi:type="dcterms:W3CDTF">2024-03-11T15:58:20Z</dcterms:modified>
</cp:coreProperties>
</file>